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37"/>
  </p:notesMasterIdLst>
  <p:sldIdLst>
    <p:sldId id="259" r:id="rId2"/>
    <p:sldId id="260" r:id="rId3"/>
    <p:sldId id="261" r:id="rId4"/>
    <p:sldId id="322" r:id="rId5"/>
    <p:sldId id="274" r:id="rId6"/>
    <p:sldId id="323" r:id="rId7"/>
    <p:sldId id="324" r:id="rId8"/>
    <p:sldId id="279" r:id="rId9"/>
    <p:sldId id="325" r:id="rId10"/>
    <p:sldId id="336" r:id="rId11"/>
    <p:sldId id="337" r:id="rId12"/>
    <p:sldId id="326" r:id="rId13"/>
    <p:sldId id="338" r:id="rId14"/>
    <p:sldId id="339" r:id="rId15"/>
    <p:sldId id="340" r:id="rId16"/>
    <p:sldId id="286" r:id="rId17"/>
    <p:sldId id="327" r:id="rId18"/>
    <p:sldId id="328" r:id="rId19"/>
    <p:sldId id="349" r:id="rId20"/>
    <p:sldId id="353" r:id="rId21"/>
    <p:sldId id="352" r:id="rId22"/>
    <p:sldId id="351" r:id="rId23"/>
    <p:sldId id="350" r:id="rId24"/>
    <p:sldId id="317" r:id="rId25"/>
    <p:sldId id="331" r:id="rId26"/>
    <p:sldId id="332" r:id="rId27"/>
    <p:sldId id="335" r:id="rId28"/>
    <p:sldId id="348" r:id="rId29"/>
    <p:sldId id="347" r:id="rId30"/>
    <p:sldId id="346" r:id="rId31"/>
    <p:sldId id="345" r:id="rId32"/>
    <p:sldId id="344" r:id="rId33"/>
    <p:sldId id="343" r:id="rId34"/>
    <p:sldId id="342" r:id="rId35"/>
    <p:sldId id="341" r:id="rId36"/>
  </p:sldIdLst>
  <p:sldSz cx="9144000" cy="5143500" type="screen16x9"/>
  <p:notesSz cx="6858000" cy="9144000"/>
  <p:embeddedFontLst>
    <p:embeddedFont>
      <p:font typeface="Josefin Sans" pitchFamily="2" charset="0"/>
      <p:regular r:id="rId38"/>
      <p:bold r:id="rId39"/>
      <p:italic r:id="rId40"/>
      <p:boldItalic r:id="rId41"/>
    </p:embeddedFont>
    <p:embeddedFont>
      <p:font typeface="Josefin Sans Light" pitchFamily="2" charset="0"/>
      <p:regular r:id="rId42"/>
      <p:bold r:id="rId43"/>
      <p:italic r:id="rId44"/>
      <p:boldItalic r:id="rId45"/>
    </p:embeddedFont>
    <p:embeddedFont>
      <p:font typeface="Josefin Sans Medium"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05FB2E-BDB7-4CE7-A143-1581DD25D9B6}" v="37" dt="2023-05-05T11:26:10.812"/>
    <p1510:client id="{0960C3EC-194C-496C-9A0F-DCFC2F2CD38F}" v="6" dt="2023-05-05T11:50:22.897"/>
    <p1510:client id="{09A89A38-FD59-4959-B8EE-B694819AC581}" v="193" dt="2023-05-05T11:53:05.440"/>
    <p1510:client id="{23CCBF13-B42C-40C1-80CD-12450B377E63}" v="26" dt="2023-05-05T10:33:16.041"/>
    <p1510:client id="{2569071B-F246-4034-AB2E-6BC4E45FB2C1}" v="466" dt="2023-05-05T11:41:27.774"/>
    <p1510:client id="{2A583FBC-1728-41CD-82A3-E4F2C2DB4E12}" v="10" dt="2023-05-05T09:50:30.505"/>
    <p1510:client id="{2AC42DBC-59E5-4619-B0B9-0E83CEBEE59A}" v="1" dt="2023-05-05T10:02:50.311"/>
    <p1510:client id="{34763356-A776-4020-8175-D2C40068D2AC}" v="128" dt="2023-05-05T01:26:24.737"/>
    <p1510:client id="{43EAE466-884B-4318-9293-E7E8514F52CB}" v="22" dt="2023-05-05T11:41:50.989"/>
    <p1510:client id="{4B0818B8-BF75-4A3C-BECC-68EEF0F1CFE7}" v="10" dt="2023-05-05T11:47:08.971"/>
    <p1510:client id="{5EB78661-E2DC-4209-8B34-367583C15834}" v="33" dt="2023-05-05T12:05:23.402"/>
    <p1510:client id="{68A783D6-F6D0-4457-80E7-E948370E69B5}" v="4" dt="2023-05-05T12:04:04.376"/>
    <p1510:client id="{7EC465A3-B5CF-41F8-99F4-5B5F16CEDEA2}" v="15" dt="2023-05-05T11:28:24.525"/>
    <p1510:client id="{B259B6A0-017C-4216-91E1-AFB7ACCB9611}" v="9" dt="2023-05-05T09:38:24.814"/>
    <p1510:client id="{C3777877-F9E7-44A8-8D99-625128CD1D08}" v="230" dt="2023-05-05T12:00:32.226"/>
    <p1510:client id="{D3D5570C-55E9-4EDE-BF3F-115A7E77E16F}" v="75" dt="2023-05-04T23:46:45.786"/>
    <p1510:client id="{DFC93B57-965C-4821-B7FE-C667CE35DAE8}" v="9" dt="2023-05-05T12:08:31.816"/>
    <p1510:client id="{EFF2690D-E6C4-4F6D-88FF-5E053F33DB0B}" v="20" dt="2023-05-05T11:06:23.782"/>
    <p1510:client id="{F24D5C2E-E712-4E28-9825-580C04EF1D90}" v="85" dt="2023-05-05T09:34:34.110"/>
    <p1510:client id="{FBA02C12-181D-4DB8-AD84-F9B0525C5E3C}" v="63" dt="2023-05-05T11:56:49.676"/>
  </p1510:revLst>
</p1510:revInfo>
</file>

<file path=ppt/tableStyles.xml><?xml version="1.0" encoding="utf-8"?>
<a:tblStyleLst xmlns:a="http://schemas.openxmlformats.org/drawingml/2006/main" def="{51F2090E-8ECE-4CFB-B38F-E051E31DE293}">
  <a:tblStyle styleId="{51F2090E-8ECE-4CFB-B38F-E051E31DE2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788e9a59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788e9a59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71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80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79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c95f375b38_3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c95f375b38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22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58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2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957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89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43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1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c788e9a590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c788e9a590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89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77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570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c95f375b38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c95f375b38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397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02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121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31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336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1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3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29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c788e9a590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c788e9a590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6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44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c95f375b38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c95f375b38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a275fb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a275fb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83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925751" y="1640525"/>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6" name="Google Shape;16;p3"/>
          <p:cNvSpPr txBox="1">
            <a:spLocks noGrp="1"/>
          </p:cNvSpPr>
          <p:nvPr>
            <p:ph type="subTitle" idx="1"/>
          </p:nvPr>
        </p:nvSpPr>
        <p:spPr>
          <a:xfrm>
            <a:off x="925750" y="3471400"/>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7" name="Google Shape;17;p3"/>
          <p:cNvCxnSpPr/>
          <p:nvPr/>
        </p:nvCxnSpPr>
        <p:spPr>
          <a:xfrm>
            <a:off x="542275" y="1625200"/>
            <a:ext cx="0" cy="2961300"/>
          </a:xfrm>
          <a:prstGeom prst="straightConnector1">
            <a:avLst/>
          </a:prstGeom>
          <a:noFill/>
          <a:ln w="76200" cap="flat" cmpd="sng">
            <a:solidFill>
              <a:schemeClr val="accent1"/>
            </a:solidFill>
            <a:prstDash val="solid"/>
            <a:round/>
            <a:headEnd type="none" w="med" len="med"/>
            <a:tailEnd type="none" w="med" len="med"/>
          </a:ln>
        </p:spPr>
      </p:cxnSp>
      <p:cxnSp>
        <p:nvCxnSpPr>
          <p:cNvPr id="18" name="Google Shape;18;p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19;p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 action="ppaction://noaction"/>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chemeClr val="accent1"/>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00"/>
        <p:cNvGrpSpPr/>
        <p:nvPr/>
      </p:nvGrpSpPr>
      <p:grpSpPr>
        <a:xfrm>
          <a:off x="0" y="0"/>
          <a:ext cx="0" cy="0"/>
          <a:chOff x="0" y="0"/>
          <a:chExt cx="0" cy="0"/>
        </a:xfrm>
      </p:grpSpPr>
      <p:sp>
        <p:nvSpPr>
          <p:cNvPr id="101" name="Google Shape;101;p14"/>
          <p:cNvSpPr txBox="1">
            <a:spLocks noGrp="1"/>
          </p:cNvSpPr>
          <p:nvPr>
            <p:ph type="subTitle" idx="1"/>
          </p:nvPr>
        </p:nvSpPr>
        <p:spPr>
          <a:xfrm>
            <a:off x="2111850" y="1210325"/>
            <a:ext cx="5256600" cy="1823100"/>
          </a:xfrm>
          <a:prstGeom prst="rect">
            <a:avLst/>
          </a:prstGeom>
          <a:noFill/>
          <a:ln>
            <a:noFill/>
          </a:ln>
        </p:spPr>
        <p:txBody>
          <a:bodyPr spcFirstLastPara="1" wrap="square" lIns="91425" tIns="91425" rIns="91425" bIns="91425" anchor="t" anchorCtr="0">
            <a:noAutofit/>
          </a:bodyPr>
          <a:lstStyle>
            <a:lvl1pPr marL="0" marR="0" lvl="0" indent="-177800" algn="l" rtl="0">
              <a:lnSpc>
                <a:spcPct val="100000"/>
              </a:lnSpc>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9pPr>
          </a:lstStyle>
          <a:p>
            <a:endParaRPr/>
          </a:p>
        </p:txBody>
      </p:sp>
      <p:sp>
        <p:nvSpPr>
          <p:cNvPr id="102" name="Google Shape;102;p1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4"/>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04" name="Google Shape;104;p1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14"/>
          <p:cNvCxnSpPr/>
          <p:nvPr/>
        </p:nvCxnSpPr>
        <p:spPr>
          <a:xfrm rot="5400000">
            <a:off x="503550" y="2653667"/>
            <a:ext cx="2544000" cy="0"/>
          </a:xfrm>
          <a:prstGeom prst="straightConnector1">
            <a:avLst/>
          </a:prstGeom>
          <a:noFill/>
          <a:ln w="76200" cap="flat" cmpd="sng">
            <a:solidFill>
              <a:schemeClr val="accent1"/>
            </a:solidFill>
            <a:prstDash val="solid"/>
            <a:round/>
            <a:headEnd type="none" w="med" len="med"/>
            <a:tailEnd type="none" w="med" len="med"/>
          </a:ln>
        </p:spPr>
      </p:cxnSp>
      <p:sp>
        <p:nvSpPr>
          <p:cNvPr id="106" name="Google Shape;106;p14"/>
          <p:cNvSpPr txBox="1">
            <a:spLocks noGrp="1"/>
          </p:cNvSpPr>
          <p:nvPr>
            <p:ph type="title" idx="3"/>
          </p:nvPr>
        </p:nvSpPr>
        <p:spPr>
          <a:xfrm>
            <a:off x="2111850" y="3033325"/>
            <a:ext cx="5256600" cy="4449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600"/>
              <a:buFont typeface="Josefin Sans SemiBold"/>
              <a:buNone/>
              <a:defRPr sz="1800" b="0">
                <a:solidFill>
                  <a:schemeClr val="accent1"/>
                </a:solidFill>
                <a:latin typeface="Josefin Sans SemiBold"/>
                <a:ea typeface="Josefin Sans SemiBold"/>
                <a:cs typeface="Josefin Sans SemiBold"/>
                <a:sym typeface="Josefin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7" name="Google Shape;107;p1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08" name="Google Shape;108;p1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5292000" y="2212804"/>
            <a:ext cx="3173400" cy="558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15"/>
          <p:cNvSpPr txBox="1">
            <a:spLocks noGrp="1"/>
          </p:cNvSpPr>
          <p:nvPr>
            <p:ph type="title" idx="2" hasCustomPrompt="1"/>
          </p:nvPr>
        </p:nvSpPr>
        <p:spPr>
          <a:xfrm>
            <a:off x="5292001" y="1625200"/>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12" name="Google Shape;112;p15"/>
          <p:cNvSpPr txBox="1">
            <a:spLocks noGrp="1"/>
          </p:cNvSpPr>
          <p:nvPr>
            <p:ph type="subTitle" idx="1"/>
          </p:nvPr>
        </p:nvSpPr>
        <p:spPr>
          <a:xfrm>
            <a:off x="5292000" y="3455823"/>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3" name="Google Shape;113;p1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14" name="Google Shape;114;p1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SECTION_HEADER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925750" y="1786400"/>
            <a:ext cx="5151600" cy="940500"/>
          </a:xfrm>
          <a:prstGeom prst="rect">
            <a:avLst/>
          </a:prstGeom>
          <a:solidFill>
            <a:schemeClr val="lt1"/>
          </a:solidFill>
        </p:spPr>
        <p:txBody>
          <a:bodyPr spcFirstLastPara="1" wrap="square" lIns="91425" tIns="0" rIns="91425" bIns="91425" anchor="b" anchorCtr="0">
            <a:noAutofit/>
          </a:bodyPr>
          <a:lstStyle>
            <a:lvl1pPr lvl="0" rtl="0">
              <a:spcBef>
                <a:spcPts val="0"/>
              </a:spcBef>
              <a:spcAft>
                <a:spcPts val="0"/>
              </a:spcAft>
              <a:buSzPts val="3600"/>
              <a:buNone/>
              <a:defRPr sz="68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subTitle" idx="1"/>
          </p:nvPr>
        </p:nvSpPr>
        <p:spPr>
          <a:xfrm>
            <a:off x="925748" y="2726900"/>
            <a:ext cx="5151600" cy="1025400"/>
          </a:xfrm>
          <a:prstGeom prst="rect">
            <a:avLst/>
          </a:prstGeom>
          <a:solidFill>
            <a:schemeClr val="lt1"/>
          </a:solidFill>
          <a:ln>
            <a:noFill/>
          </a:ln>
        </p:spPr>
        <p:txBody>
          <a:bodyPr spcFirstLastPara="1" wrap="square" lIns="91425" tIns="0" rIns="91425" bIns="0" anchor="t" anchorCtr="0">
            <a:noAutofit/>
          </a:bodyPr>
          <a:lstStyle>
            <a:lvl1pPr marL="0" marR="0" lvl="0" indent="-228600" algn="l" rtl="0">
              <a:lnSpc>
                <a:spcPct val="100000"/>
              </a:lnSpc>
              <a:spcBef>
                <a:spcPts val="0"/>
              </a:spcBef>
              <a:spcAft>
                <a:spcPts val="0"/>
              </a:spcAft>
              <a:buClr>
                <a:schemeClr val="dk1"/>
              </a:buClr>
              <a:buSzPts val="3600"/>
              <a:buFont typeface="Josefin Sans"/>
              <a:buNone/>
              <a:defRPr sz="21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18" name="Google Shape;118;p16"/>
          <p:cNvCxnSpPr/>
          <p:nvPr/>
        </p:nvCxnSpPr>
        <p:spPr>
          <a:xfrm>
            <a:off x="542275" y="16252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119" name="Google Shape;119;p1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0" name="Google Shape;120;p1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121"/>
        <p:cNvGrpSpPr/>
        <p:nvPr/>
      </p:nvGrpSpPr>
      <p:grpSpPr>
        <a:xfrm>
          <a:off x="0" y="0"/>
          <a:ext cx="0" cy="0"/>
          <a:chOff x="0" y="0"/>
          <a:chExt cx="0" cy="0"/>
        </a:xfrm>
      </p:grpSpPr>
      <p:sp>
        <p:nvSpPr>
          <p:cNvPr id="122" name="Google Shape;122;p17"/>
          <p:cNvSpPr txBox="1">
            <a:spLocks noGrp="1"/>
          </p:cNvSpPr>
          <p:nvPr>
            <p:ph type="subTitle" idx="1"/>
          </p:nvPr>
        </p:nvSpPr>
        <p:spPr>
          <a:xfrm>
            <a:off x="5458825" y="1457300"/>
            <a:ext cx="2927100" cy="3151200"/>
          </a:xfrm>
          <a:prstGeom prst="rect">
            <a:avLst/>
          </a:prstGeom>
          <a:noFill/>
          <a:ln>
            <a:noFill/>
          </a:ln>
        </p:spPr>
        <p:txBody>
          <a:bodyPr spcFirstLastPara="1" wrap="square" lIns="91425" tIns="182875" rIns="91425" bIns="0" anchor="t" anchorCtr="0">
            <a:noAutofit/>
          </a:bodyPr>
          <a:lstStyle>
            <a:lvl1pPr marR="50800"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23" name="Google Shape;123;p17"/>
          <p:cNvSpPr txBox="1">
            <a:spLocks noGrp="1"/>
          </p:cNvSpPr>
          <p:nvPr>
            <p:ph type="subTitle" idx="2"/>
          </p:nvPr>
        </p:nvSpPr>
        <p:spPr>
          <a:xfrm>
            <a:off x="1018525" y="1457300"/>
            <a:ext cx="4221300" cy="31512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24" name="Google Shape;124;p17"/>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5" name="Google Shape;125;p1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6" name="Google Shape;126;p1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20692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7" name="Google Shape;27;p5"/>
          <p:cNvSpPr txBox="1">
            <a:spLocks noGrp="1"/>
          </p:cNvSpPr>
          <p:nvPr>
            <p:ph type="subTitle" idx="2"/>
          </p:nvPr>
        </p:nvSpPr>
        <p:spPr>
          <a:xfrm>
            <a:off x="504507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8" name="Google Shape;28;p5"/>
          <p:cNvSpPr txBox="1">
            <a:spLocks noGrp="1"/>
          </p:cNvSpPr>
          <p:nvPr>
            <p:ph type="subTitle" idx="3"/>
          </p:nvPr>
        </p:nvSpPr>
        <p:spPr>
          <a:xfrm>
            <a:off x="220691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29" name="Google Shape;29;p5"/>
          <p:cNvSpPr txBox="1">
            <a:spLocks noGrp="1"/>
          </p:cNvSpPr>
          <p:nvPr>
            <p:ph type="subTitle" idx="4"/>
          </p:nvPr>
        </p:nvSpPr>
        <p:spPr>
          <a:xfrm>
            <a:off x="504506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30" name="Google Shape;30;p5"/>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5"/>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2" name="Google Shape;32;p5"/>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33" name="Google Shape;33;p5"/>
          <p:cNvSpPr txBox="1">
            <a:spLocks noGrp="1"/>
          </p:cNvSpPr>
          <p:nvPr>
            <p:ph type="title" idx="6"/>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 name="Google Shape;34;p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35" name="Google Shape;35;p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1">
    <p:spTree>
      <p:nvGrpSpPr>
        <p:cNvPr id="1" name="Shape 127"/>
        <p:cNvGrpSpPr/>
        <p:nvPr/>
      </p:nvGrpSpPr>
      <p:grpSpPr>
        <a:xfrm>
          <a:off x="0" y="0"/>
          <a:ext cx="0" cy="0"/>
          <a:chOff x="0" y="0"/>
          <a:chExt cx="0" cy="0"/>
        </a:xfrm>
      </p:grpSpPr>
      <p:sp>
        <p:nvSpPr>
          <p:cNvPr id="128" name="Google Shape;128;p18"/>
          <p:cNvSpPr txBox="1">
            <a:spLocks noGrp="1"/>
          </p:cNvSpPr>
          <p:nvPr>
            <p:ph type="title" hasCustomPrompt="1"/>
          </p:nvPr>
        </p:nvSpPr>
        <p:spPr>
          <a:xfrm>
            <a:off x="1944275" y="1378950"/>
            <a:ext cx="2286000" cy="572700"/>
          </a:xfrm>
          <a:prstGeom prst="rect">
            <a:avLst/>
          </a:prstGeom>
        </p:spPr>
        <p:txBody>
          <a:bodyPr spcFirstLastPara="1" wrap="square" lIns="91425" tIns="0" rIns="91425" bIns="91425" anchor="t" anchorCtr="0">
            <a:noAutofit/>
          </a:bodyPr>
          <a:lstStyle>
            <a:lvl1pPr lvl="0" rtl="0">
              <a:spcBef>
                <a:spcPts val="0"/>
              </a:spcBef>
              <a:spcAft>
                <a:spcPts val="0"/>
              </a:spcAft>
              <a:buClr>
                <a:schemeClr val="accent1"/>
              </a:buClr>
              <a:buSzPts val="3000"/>
              <a:buFont typeface="Josefin Sans"/>
              <a:buNone/>
              <a:defRPr sz="3600" b="1">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sz="3000" b="1">
                <a:latin typeface="Josefin Sans"/>
                <a:ea typeface="Josefin Sans"/>
                <a:cs typeface="Josefin Sans"/>
                <a:sym typeface="Josefin Sans"/>
              </a:defRPr>
            </a:lvl2pPr>
            <a:lvl3pPr lvl="2" rtl="0">
              <a:spcBef>
                <a:spcPts val="0"/>
              </a:spcBef>
              <a:spcAft>
                <a:spcPts val="0"/>
              </a:spcAft>
              <a:buSzPts val="3000"/>
              <a:buFont typeface="Josefin Sans"/>
              <a:buNone/>
              <a:defRPr sz="3000" b="1">
                <a:latin typeface="Josefin Sans"/>
                <a:ea typeface="Josefin Sans"/>
                <a:cs typeface="Josefin Sans"/>
                <a:sym typeface="Josefin Sans"/>
              </a:defRPr>
            </a:lvl3pPr>
            <a:lvl4pPr lvl="3" rtl="0">
              <a:spcBef>
                <a:spcPts val="0"/>
              </a:spcBef>
              <a:spcAft>
                <a:spcPts val="0"/>
              </a:spcAft>
              <a:buSzPts val="3000"/>
              <a:buFont typeface="Josefin Sans"/>
              <a:buNone/>
              <a:defRPr sz="3000" b="1">
                <a:latin typeface="Josefin Sans"/>
                <a:ea typeface="Josefin Sans"/>
                <a:cs typeface="Josefin Sans"/>
                <a:sym typeface="Josefin Sans"/>
              </a:defRPr>
            </a:lvl4pPr>
            <a:lvl5pPr lvl="4" rtl="0">
              <a:spcBef>
                <a:spcPts val="0"/>
              </a:spcBef>
              <a:spcAft>
                <a:spcPts val="0"/>
              </a:spcAft>
              <a:buSzPts val="3000"/>
              <a:buFont typeface="Josefin Sans"/>
              <a:buNone/>
              <a:defRPr sz="3000" b="1">
                <a:latin typeface="Josefin Sans"/>
                <a:ea typeface="Josefin Sans"/>
                <a:cs typeface="Josefin Sans"/>
                <a:sym typeface="Josefin Sans"/>
              </a:defRPr>
            </a:lvl5pPr>
            <a:lvl6pPr lvl="5" rtl="0">
              <a:spcBef>
                <a:spcPts val="0"/>
              </a:spcBef>
              <a:spcAft>
                <a:spcPts val="0"/>
              </a:spcAft>
              <a:buSzPts val="3000"/>
              <a:buFont typeface="Josefin Sans"/>
              <a:buNone/>
              <a:defRPr sz="3000" b="1">
                <a:latin typeface="Josefin Sans"/>
                <a:ea typeface="Josefin Sans"/>
                <a:cs typeface="Josefin Sans"/>
                <a:sym typeface="Josefin Sans"/>
              </a:defRPr>
            </a:lvl6pPr>
            <a:lvl7pPr lvl="6" rtl="0">
              <a:spcBef>
                <a:spcPts val="0"/>
              </a:spcBef>
              <a:spcAft>
                <a:spcPts val="0"/>
              </a:spcAft>
              <a:buSzPts val="3000"/>
              <a:buFont typeface="Josefin Sans"/>
              <a:buNone/>
              <a:defRPr sz="3000" b="1">
                <a:latin typeface="Josefin Sans"/>
                <a:ea typeface="Josefin Sans"/>
                <a:cs typeface="Josefin Sans"/>
                <a:sym typeface="Josefin Sans"/>
              </a:defRPr>
            </a:lvl7pPr>
            <a:lvl8pPr lvl="7" rtl="0">
              <a:spcBef>
                <a:spcPts val="0"/>
              </a:spcBef>
              <a:spcAft>
                <a:spcPts val="0"/>
              </a:spcAft>
              <a:buSzPts val="3000"/>
              <a:buFont typeface="Josefin Sans"/>
              <a:buNone/>
              <a:defRPr sz="3000" b="1">
                <a:latin typeface="Josefin Sans"/>
                <a:ea typeface="Josefin Sans"/>
                <a:cs typeface="Josefin Sans"/>
                <a:sym typeface="Josefin Sans"/>
              </a:defRPr>
            </a:lvl8pPr>
            <a:lvl9pPr lvl="8" rtl="0">
              <a:spcBef>
                <a:spcPts val="0"/>
              </a:spcBef>
              <a:spcAft>
                <a:spcPts val="0"/>
              </a:spcAft>
              <a:buSzPts val="3000"/>
              <a:buFont typeface="Josefin Sans"/>
              <a:buNone/>
              <a:defRPr sz="3000" b="1">
                <a:latin typeface="Josefin Sans"/>
                <a:ea typeface="Josefin Sans"/>
                <a:cs typeface="Josefin Sans"/>
                <a:sym typeface="Josefin Sans"/>
              </a:defRPr>
            </a:lvl9pPr>
          </a:lstStyle>
          <a:p>
            <a:r>
              <a:t>xx%</a:t>
            </a:r>
          </a:p>
        </p:txBody>
      </p:sp>
      <p:sp>
        <p:nvSpPr>
          <p:cNvPr id="129" name="Google Shape;129;p18"/>
          <p:cNvSpPr txBox="1">
            <a:spLocks noGrp="1"/>
          </p:cNvSpPr>
          <p:nvPr>
            <p:ph type="subTitle" idx="1"/>
          </p:nvPr>
        </p:nvSpPr>
        <p:spPr>
          <a:xfrm>
            <a:off x="1944275" y="2060846"/>
            <a:ext cx="2286000" cy="496800"/>
          </a:xfrm>
          <a:prstGeom prst="rect">
            <a:avLst/>
          </a:prstGeom>
          <a:noFill/>
          <a:ln>
            <a:noFill/>
          </a:ln>
        </p:spPr>
        <p:txBody>
          <a:bodyPr spcFirstLastPara="1" wrap="square" lIns="91425" tIns="201150" rIns="91425" bIns="91425" anchor="t" anchorCtr="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8"/>
          <p:cNvSpPr txBox="1">
            <a:spLocks noGrp="1"/>
          </p:cNvSpPr>
          <p:nvPr>
            <p:ph type="title" idx="2" hasCustomPrompt="1"/>
          </p:nvPr>
        </p:nvSpPr>
        <p:spPr>
          <a:xfrm>
            <a:off x="4913750" y="1378950"/>
            <a:ext cx="2283600" cy="572700"/>
          </a:xfrm>
          <a:prstGeom prst="rect">
            <a:avLst/>
          </a:prstGeom>
        </p:spPr>
        <p:txBody>
          <a:bodyPr spcFirstLastPara="1" wrap="square" lIns="91425" tIns="0" rIns="91425" bIns="91425" anchor="t" anchorCtr="0">
            <a:noAutofit/>
          </a:bodyPr>
          <a:lstStyle>
            <a:lvl1pPr lvl="0" rtl="0">
              <a:spcBef>
                <a:spcPts val="0"/>
              </a:spcBef>
              <a:spcAft>
                <a:spcPts val="0"/>
              </a:spcAft>
              <a:buClr>
                <a:schemeClr val="accent1"/>
              </a:buClr>
              <a:buSzPts val="3000"/>
              <a:buFont typeface="Josefin Sans"/>
              <a:buNone/>
              <a:defRPr sz="3600" b="1">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sz="3000" b="1">
                <a:latin typeface="Josefin Sans"/>
                <a:ea typeface="Josefin Sans"/>
                <a:cs typeface="Josefin Sans"/>
                <a:sym typeface="Josefin Sans"/>
              </a:defRPr>
            </a:lvl2pPr>
            <a:lvl3pPr lvl="2" rtl="0">
              <a:spcBef>
                <a:spcPts val="0"/>
              </a:spcBef>
              <a:spcAft>
                <a:spcPts val="0"/>
              </a:spcAft>
              <a:buSzPts val="3000"/>
              <a:buFont typeface="Josefin Sans"/>
              <a:buNone/>
              <a:defRPr sz="3000" b="1">
                <a:latin typeface="Josefin Sans"/>
                <a:ea typeface="Josefin Sans"/>
                <a:cs typeface="Josefin Sans"/>
                <a:sym typeface="Josefin Sans"/>
              </a:defRPr>
            </a:lvl3pPr>
            <a:lvl4pPr lvl="3" rtl="0">
              <a:spcBef>
                <a:spcPts val="0"/>
              </a:spcBef>
              <a:spcAft>
                <a:spcPts val="0"/>
              </a:spcAft>
              <a:buSzPts val="3000"/>
              <a:buFont typeface="Josefin Sans"/>
              <a:buNone/>
              <a:defRPr sz="3000" b="1">
                <a:latin typeface="Josefin Sans"/>
                <a:ea typeface="Josefin Sans"/>
                <a:cs typeface="Josefin Sans"/>
                <a:sym typeface="Josefin Sans"/>
              </a:defRPr>
            </a:lvl4pPr>
            <a:lvl5pPr lvl="4" rtl="0">
              <a:spcBef>
                <a:spcPts val="0"/>
              </a:spcBef>
              <a:spcAft>
                <a:spcPts val="0"/>
              </a:spcAft>
              <a:buSzPts val="3000"/>
              <a:buFont typeface="Josefin Sans"/>
              <a:buNone/>
              <a:defRPr sz="3000" b="1">
                <a:latin typeface="Josefin Sans"/>
                <a:ea typeface="Josefin Sans"/>
                <a:cs typeface="Josefin Sans"/>
                <a:sym typeface="Josefin Sans"/>
              </a:defRPr>
            </a:lvl5pPr>
            <a:lvl6pPr lvl="5" rtl="0">
              <a:spcBef>
                <a:spcPts val="0"/>
              </a:spcBef>
              <a:spcAft>
                <a:spcPts val="0"/>
              </a:spcAft>
              <a:buSzPts val="3000"/>
              <a:buFont typeface="Josefin Sans"/>
              <a:buNone/>
              <a:defRPr sz="3000" b="1">
                <a:latin typeface="Josefin Sans"/>
                <a:ea typeface="Josefin Sans"/>
                <a:cs typeface="Josefin Sans"/>
                <a:sym typeface="Josefin Sans"/>
              </a:defRPr>
            </a:lvl6pPr>
            <a:lvl7pPr lvl="6" rtl="0">
              <a:spcBef>
                <a:spcPts val="0"/>
              </a:spcBef>
              <a:spcAft>
                <a:spcPts val="0"/>
              </a:spcAft>
              <a:buSzPts val="3000"/>
              <a:buFont typeface="Josefin Sans"/>
              <a:buNone/>
              <a:defRPr sz="3000" b="1">
                <a:latin typeface="Josefin Sans"/>
                <a:ea typeface="Josefin Sans"/>
                <a:cs typeface="Josefin Sans"/>
                <a:sym typeface="Josefin Sans"/>
              </a:defRPr>
            </a:lvl7pPr>
            <a:lvl8pPr lvl="7" rtl="0">
              <a:spcBef>
                <a:spcPts val="0"/>
              </a:spcBef>
              <a:spcAft>
                <a:spcPts val="0"/>
              </a:spcAft>
              <a:buSzPts val="3000"/>
              <a:buFont typeface="Josefin Sans"/>
              <a:buNone/>
              <a:defRPr sz="3000" b="1">
                <a:latin typeface="Josefin Sans"/>
                <a:ea typeface="Josefin Sans"/>
                <a:cs typeface="Josefin Sans"/>
                <a:sym typeface="Josefin Sans"/>
              </a:defRPr>
            </a:lvl8pPr>
            <a:lvl9pPr lvl="8" rtl="0">
              <a:spcBef>
                <a:spcPts val="0"/>
              </a:spcBef>
              <a:spcAft>
                <a:spcPts val="0"/>
              </a:spcAft>
              <a:buSzPts val="3000"/>
              <a:buFont typeface="Josefin Sans"/>
              <a:buNone/>
              <a:defRPr sz="3000" b="1">
                <a:latin typeface="Josefin Sans"/>
                <a:ea typeface="Josefin Sans"/>
                <a:cs typeface="Josefin Sans"/>
                <a:sym typeface="Josefin Sans"/>
              </a:defRPr>
            </a:lvl9pPr>
          </a:lstStyle>
          <a:p>
            <a:r>
              <a:t>xx%</a:t>
            </a:r>
          </a:p>
        </p:txBody>
      </p:sp>
      <p:sp>
        <p:nvSpPr>
          <p:cNvPr id="131" name="Google Shape;131;p18"/>
          <p:cNvSpPr txBox="1">
            <a:spLocks noGrp="1"/>
          </p:cNvSpPr>
          <p:nvPr>
            <p:ph type="subTitle" idx="3"/>
          </p:nvPr>
        </p:nvSpPr>
        <p:spPr>
          <a:xfrm>
            <a:off x="4913731" y="2060846"/>
            <a:ext cx="2286000" cy="496800"/>
          </a:xfrm>
          <a:prstGeom prst="rect">
            <a:avLst/>
          </a:prstGeom>
          <a:noFill/>
          <a:ln>
            <a:noFill/>
          </a:ln>
        </p:spPr>
        <p:txBody>
          <a:bodyPr spcFirstLastPara="1" wrap="square" lIns="91425" tIns="201150" rIns="91425" bIns="91425" anchor="t" anchorCtr="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title" idx="4" hasCustomPrompt="1"/>
          </p:nvPr>
        </p:nvSpPr>
        <p:spPr>
          <a:xfrm>
            <a:off x="1944277" y="3017250"/>
            <a:ext cx="2283600" cy="576000"/>
          </a:xfrm>
          <a:prstGeom prst="rect">
            <a:avLst/>
          </a:prstGeom>
        </p:spPr>
        <p:txBody>
          <a:bodyPr spcFirstLastPara="1" wrap="square" lIns="91425" tIns="0" rIns="91425" bIns="91425" anchor="t" anchorCtr="0">
            <a:noAutofit/>
          </a:bodyPr>
          <a:lstStyle>
            <a:lvl1pPr lvl="0" rtl="0">
              <a:spcBef>
                <a:spcPts val="0"/>
              </a:spcBef>
              <a:spcAft>
                <a:spcPts val="0"/>
              </a:spcAft>
              <a:buClr>
                <a:schemeClr val="accent1"/>
              </a:buClr>
              <a:buSzPts val="3000"/>
              <a:buFont typeface="Josefin Sans"/>
              <a:buNone/>
              <a:defRPr sz="3600" b="1">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sz="3000" b="1">
                <a:latin typeface="Josefin Sans"/>
                <a:ea typeface="Josefin Sans"/>
                <a:cs typeface="Josefin Sans"/>
                <a:sym typeface="Josefin Sans"/>
              </a:defRPr>
            </a:lvl2pPr>
            <a:lvl3pPr lvl="2" rtl="0">
              <a:spcBef>
                <a:spcPts val="0"/>
              </a:spcBef>
              <a:spcAft>
                <a:spcPts val="0"/>
              </a:spcAft>
              <a:buSzPts val="3000"/>
              <a:buFont typeface="Josefin Sans"/>
              <a:buNone/>
              <a:defRPr sz="3000" b="1">
                <a:latin typeface="Josefin Sans"/>
                <a:ea typeface="Josefin Sans"/>
                <a:cs typeface="Josefin Sans"/>
                <a:sym typeface="Josefin Sans"/>
              </a:defRPr>
            </a:lvl3pPr>
            <a:lvl4pPr lvl="3" rtl="0">
              <a:spcBef>
                <a:spcPts val="0"/>
              </a:spcBef>
              <a:spcAft>
                <a:spcPts val="0"/>
              </a:spcAft>
              <a:buSzPts val="3000"/>
              <a:buFont typeface="Josefin Sans"/>
              <a:buNone/>
              <a:defRPr sz="3000" b="1">
                <a:latin typeface="Josefin Sans"/>
                <a:ea typeface="Josefin Sans"/>
                <a:cs typeface="Josefin Sans"/>
                <a:sym typeface="Josefin Sans"/>
              </a:defRPr>
            </a:lvl4pPr>
            <a:lvl5pPr lvl="4" rtl="0">
              <a:spcBef>
                <a:spcPts val="0"/>
              </a:spcBef>
              <a:spcAft>
                <a:spcPts val="0"/>
              </a:spcAft>
              <a:buSzPts val="3000"/>
              <a:buFont typeface="Josefin Sans"/>
              <a:buNone/>
              <a:defRPr sz="3000" b="1">
                <a:latin typeface="Josefin Sans"/>
                <a:ea typeface="Josefin Sans"/>
                <a:cs typeface="Josefin Sans"/>
                <a:sym typeface="Josefin Sans"/>
              </a:defRPr>
            </a:lvl5pPr>
            <a:lvl6pPr lvl="5" rtl="0">
              <a:spcBef>
                <a:spcPts val="0"/>
              </a:spcBef>
              <a:spcAft>
                <a:spcPts val="0"/>
              </a:spcAft>
              <a:buSzPts val="3000"/>
              <a:buFont typeface="Josefin Sans"/>
              <a:buNone/>
              <a:defRPr sz="3000" b="1">
                <a:latin typeface="Josefin Sans"/>
                <a:ea typeface="Josefin Sans"/>
                <a:cs typeface="Josefin Sans"/>
                <a:sym typeface="Josefin Sans"/>
              </a:defRPr>
            </a:lvl6pPr>
            <a:lvl7pPr lvl="6" rtl="0">
              <a:spcBef>
                <a:spcPts val="0"/>
              </a:spcBef>
              <a:spcAft>
                <a:spcPts val="0"/>
              </a:spcAft>
              <a:buSzPts val="3000"/>
              <a:buFont typeface="Josefin Sans"/>
              <a:buNone/>
              <a:defRPr sz="3000" b="1">
                <a:latin typeface="Josefin Sans"/>
                <a:ea typeface="Josefin Sans"/>
                <a:cs typeface="Josefin Sans"/>
                <a:sym typeface="Josefin Sans"/>
              </a:defRPr>
            </a:lvl7pPr>
            <a:lvl8pPr lvl="7" rtl="0">
              <a:spcBef>
                <a:spcPts val="0"/>
              </a:spcBef>
              <a:spcAft>
                <a:spcPts val="0"/>
              </a:spcAft>
              <a:buSzPts val="3000"/>
              <a:buFont typeface="Josefin Sans"/>
              <a:buNone/>
              <a:defRPr sz="3000" b="1">
                <a:latin typeface="Josefin Sans"/>
                <a:ea typeface="Josefin Sans"/>
                <a:cs typeface="Josefin Sans"/>
                <a:sym typeface="Josefin Sans"/>
              </a:defRPr>
            </a:lvl8pPr>
            <a:lvl9pPr lvl="8" rtl="0">
              <a:spcBef>
                <a:spcPts val="0"/>
              </a:spcBef>
              <a:spcAft>
                <a:spcPts val="0"/>
              </a:spcAft>
              <a:buSzPts val="3000"/>
              <a:buFont typeface="Josefin Sans"/>
              <a:buNone/>
              <a:defRPr sz="3000" b="1">
                <a:latin typeface="Josefin Sans"/>
                <a:ea typeface="Josefin Sans"/>
                <a:cs typeface="Josefin Sans"/>
                <a:sym typeface="Josefin Sans"/>
              </a:defRPr>
            </a:lvl9pPr>
          </a:lstStyle>
          <a:p>
            <a:r>
              <a:t>xx%</a:t>
            </a:r>
          </a:p>
        </p:txBody>
      </p:sp>
      <p:sp>
        <p:nvSpPr>
          <p:cNvPr id="133" name="Google Shape;133;p18"/>
          <p:cNvSpPr txBox="1">
            <a:spLocks noGrp="1"/>
          </p:cNvSpPr>
          <p:nvPr>
            <p:ph type="subTitle" idx="5"/>
          </p:nvPr>
        </p:nvSpPr>
        <p:spPr>
          <a:xfrm>
            <a:off x="1944263" y="3699140"/>
            <a:ext cx="2286000" cy="493800"/>
          </a:xfrm>
          <a:prstGeom prst="rect">
            <a:avLst/>
          </a:prstGeom>
          <a:noFill/>
          <a:ln>
            <a:noFill/>
          </a:ln>
        </p:spPr>
        <p:txBody>
          <a:bodyPr spcFirstLastPara="1" wrap="square" lIns="91425" tIns="201150" rIns="91425" bIns="91425" anchor="t" anchorCtr="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8"/>
          <p:cNvSpPr txBox="1">
            <a:spLocks noGrp="1"/>
          </p:cNvSpPr>
          <p:nvPr>
            <p:ph type="title" idx="6" hasCustomPrompt="1"/>
          </p:nvPr>
        </p:nvSpPr>
        <p:spPr>
          <a:xfrm>
            <a:off x="4913752" y="3017250"/>
            <a:ext cx="2283600" cy="576000"/>
          </a:xfrm>
          <a:prstGeom prst="rect">
            <a:avLst/>
          </a:prstGeom>
        </p:spPr>
        <p:txBody>
          <a:bodyPr spcFirstLastPara="1" wrap="square" lIns="91425" tIns="0" rIns="91425" bIns="91425" anchor="t" anchorCtr="0">
            <a:noAutofit/>
          </a:bodyPr>
          <a:lstStyle>
            <a:lvl1pPr lvl="0" rtl="0">
              <a:spcBef>
                <a:spcPts val="0"/>
              </a:spcBef>
              <a:spcAft>
                <a:spcPts val="0"/>
              </a:spcAft>
              <a:buClr>
                <a:schemeClr val="accent1"/>
              </a:buClr>
              <a:buSzPts val="3000"/>
              <a:buFont typeface="Josefin Sans"/>
              <a:buNone/>
              <a:defRPr sz="3600" b="1">
                <a:solidFill>
                  <a:schemeClr val="accent1"/>
                </a:solidFill>
                <a:latin typeface="Josefin Sans"/>
                <a:ea typeface="Josefin Sans"/>
                <a:cs typeface="Josefin Sans"/>
                <a:sym typeface="Josefin Sans"/>
              </a:defRPr>
            </a:lvl1pPr>
            <a:lvl2pPr lvl="1" rtl="0">
              <a:spcBef>
                <a:spcPts val="0"/>
              </a:spcBef>
              <a:spcAft>
                <a:spcPts val="0"/>
              </a:spcAft>
              <a:buSzPts val="3000"/>
              <a:buFont typeface="Josefin Sans"/>
              <a:buNone/>
              <a:defRPr sz="3000" b="1">
                <a:latin typeface="Josefin Sans"/>
                <a:ea typeface="Josefin Sans"/>
                <a:cs typeface="Josefin Sans"/>
                <a:sym typeface="Josefin Sans"/>
              </a:defRPr>
            </a:lvl2pPr>
            <a:lvl3pPr lvl="2" rtl="0">
              <a:spcBef>
                <a:spcPts val="0"/>
              </a:spcBef>
              <a:spcAft>
                <a:spcPts val="0"/>
              </a:spcAft>
              <a:buSzPts val="3000"/>
              <a:buFont typeface="Josefin Sans"/>
              <a:buNone/>
              <a:defRPr sz="3000" b="1">
                <a:latin typeface="Josefin Sans"/>
                <a:ea typeface="Josefin Sans"/>
                <a:cs typeface="Josefin Sans"/>
                <a:sym typeface="Josefin Sans"/>
              </a:defRPr>
            </a:lvl3pPr>
            <a:lvl4pPr lvl="3" rtl="0">
              <a:spcBef>
                <a:spcPts val="0"/>
              </a:spcBef>
              <a:spcAft>
                <a:spcPts val="0"/>
              </a:spcAft>
              <a:buSzPts val="3000"/>
              <a:buFont typeface="Josefin Sans"/>
              <a:buNone/>
              <a:defRPr sz="3000" b="1">
                <a:latin typeface="Josefin Sans"/>
                <a:ea typeface="Josefin Sans"/>
                <a:cs typeface="Josefin Sans"/>
                <a:sym typeface="Josefin Sans"/>
              </a:defRPr>
            </a:lvl4pPr>
            <a:lvl5pPr lvl="4" rtl="0">
              <a:spcBef>
                <a:spcPts val="0"/>
              </a:spcBef>
              <a:spcAft>
                <a:spcPts val="0"/>
              </a:spcAft>
              <a:buSzPts val="3000"/>
              <a:buFont typeface="Josefin Sans"/>
              <a:buNone/>
              <a:defRPr sz="3000" b="1">
                <a:latin typeface="Josefin Sans"/>
                <a:ea typeface="Josefin Sans"/>
                <a:cs typeface="Josefin Sans"/>
                <a:sym typeface="Josefin Sans"/>
              </a:defRPr>
            </a:lvl5pPr>
            <a:lvl6pPr lvl="5" rtl="0">
              <a:spcBef>
                <a:spcPts val="0"/>
              </a:spcBef>
              <a:spcAft>
                <a:spcPts val="0"/>
              </a:spcAft>
              <a:buSzPts val="3000"/>
              <a:buFont typeface="Josefin Sans"/>
              <a:buNone/>
              <a:defRPr sz="3000" b="1">
                <a:latin typeface="Josefin Sans"/>
                <a:ea typeface="Josefin Sans"/>
                <a:cs typeface="Josefin Sans"/>
                <a:sym typeface="Josefin Sans"/>
              </a:defRPr>
            </a:lvl6pPr>
            <a:lvl7pPr lvl="6" rtl="0">
              <a:spcBef>
                <a:spcPts val="0"/>
              </a:spcBef>
              <a:spcAft>
                <a:spcPts val="0"/>
              </a:spcAft>
              <a:buSzPts val="3000"/>
              <a:buFont typeface="Josefin Sans"/>
              <a:buNone/>
              <a:defRPr sz="3000" b="1">
                <a:latin typeface="Josefin Sans"/>
                <a:ea typeface="Josefin Sans"/>
                <a:cs typeface="Josefin Sans"/>
                <a:sym typeface="Josefin Sans"/>
              </a:defRPr>
            </a:lvl7pPr>
            <a:lvl8pPr lvl="7" rtl="0">
              <a:spcBef>
                <a:spcPts val="0"/>
              </a:spcBef>
              <a:spcAft>
                <a:spcPts val="0"/>
              </a:spcAft>
              <a:buSzPts val="3000"/>
              <a:buFont typeface="Josefin Sans"/>
              <a:buNone/>
              <a:defRPr sz="3000" b="1">
                <a:latin typeface="Josefin Sans"/>
                <a:ea typeface="Josefin Sans"/>
                <a:cs typeface="Josefin Sans"/>
                <a:sym typeface="Josefin Sans"/>
              </a:defRPr>
            </a:lvl8pPr>
            <a:lvl9pPr lvl="8" rtl="0">
              <a:spcBef>
                <a:spcPts val="0"/>
              </a:spcBef>
              <a:spcAft>
                <a:spcPts val="0"/>
              </a:spcAft>
              <a:buSzPts val="3000"/>
              <a:buFont typeface="Josefin Sans"/>
              <a:buNone/>
              <a:defRPr sz="3000" b="1">
                <a:latin typeface="Josefin Sans"/>
                <a:ea typeface="Josefin Sans"/>
                <a:cs typeface="Josefin Sans"/>
                <a:sym typeface="Josefin Sans"/>
              </a:defRPr>
            </a:lvl9pPr>
          </a:lstStyle>
          <a:p>
            <a:r>
              <a:t>xx%</a:t>
            </a:r>
          </a:p>
        </p:txBody>
      </p:sp>
      <p:sp>
        <p:nvSpPr>
          <p:cNvPr id="135" name="Google Shape;135;p18"/>
          <p:cNvSpPr txBox="1">
            <a:spLocks noGrp="1"/>
          </p:cNvSpPr>
          <p:nvPr>
            <p:ph type="subTitle" idx="7"/>
          </p:nvPr>
        </p:nvSpPr>
        <p:spPr>
          <a:xfrm>
            <a:off x="4913727" y="3699140"/>
            <a:ext cx="2286000" cy="493800"/>
          </a:xfrm>
          <a:prstGeom prst="rect">
            <a:avLst/>
          </a:prstGeom>
          <a:noFill/>
          <a:ln>
            <a:noFill/>
          </a:ln>
        </p:spPr>
        <p:txBody>
          <a:bodyPr spcFirstLastPara="1" wrap="square" lIns="91425" tIns="201150" rIns="91425" bIns="91425" anchor="t" anchorCtr="0">
            <a:noAutofit/>
          </a:bodyPr>
          <a:lstStyle>
            <a:lvl1pPr lvl="0" rtl="0">
              <a:lnSpc>
                <a:spcPct val="100000"/>
              </a:lnSpc>
              <a:spcBef>
                <a:spcPts val="0"/>
              </a:spcBef>
              <a:spcAft>
                <a:spcPts val="0"/>
              </a:spcAft>
              <a:buClr>
                <a:schemeClr val="dk1"/>
              </a:buClr>
              <a:buSzPts val="14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8"/>
          <p:cNvSpPr txBox="1">
            <a:spLocks noGrp="1"/>
          </p:cNvSpPr>
          <p:nvPr>
            <p:ph type="title" idx="8"/>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18"/>
          <p:cNvSpPr txBox="1">
            <a:spLocks noGrp="1"/>
          </p:cNvSpPr>
          <p:nvPr>
            <p:ph type="title" idx="9"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38" name="Google Shape;138;p18"/>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18"/>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40" name="Google Shape;140;p18"/>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141"/>
        <p:cNvGrpSpPr/>
        <p:nvPr/>
      </p:nvGrpSpPr>
      <p:grpSpPr>
        <a:xfrm>
          <a:off x="0" y="0"/>
          <a:ext cx="0" cy="0"/>
          <a:chOff x="0" y="0"/>
          <a:chExt cx="0" cy="0"/>
        </a:xfrm>
      </p:grpSpPr>
      <p:sp>
        <p:nvSpPr>
          <p:cNvPr id="142" name="Google Shape;142;p19"/>
          <p:cNvSpPr txBox="1">
            <a:spLocks noGrp="1"/>
          </p:cNvSpPr>
          <p:nvPr>
            <p:ph type="subTitle" idx="1"/>
          </p:nvPr>
        </p:nvSpPr>
        <p:spPr>
          <a:xfrm>
            <a:off x="973570" y="3307149"/>
            <a:ext cx="2263500" cy="809700"/>
          </a:xfrm>
          <a:prstGeom prst="rect">
            <a:avLst/>
          </a:prstGeom>
          <a:noFill/>
          <a:ln>
            <a:noFill/>
          </a:ln>
        </p:spPr>
        <p:txBody>
          <a:bodyPr spcFirstLastPara="1" wrap="square" lIns="91425" tIns="182875" rIns="91425" bIns="0" anchor="t" anchorCtr="0">
            <a:noAutofit/>
          </a:bodyPr>
          <a:lstStyle>
            <a:lvl1pPr lvl="0" rtl="0">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3" name="Google Shape;143;p19"/>
          <p:cNvSpPr txBox="1">
            <a:spLocks noGrp="1"/>
          </p:cNvSpPr>
          <p:nvPr>
            <p:ph type="subTitle" idx="2"/>
          </p:nvPr>
        </p:nvSpPr>
        <p:spPr>
          <a:xfrm>
            <a:off x="3440245" y="3307149"/>
            <a:ext cx="2263500" cy="8097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4" name="Google Shape;144;p19"/>
          <p:cNvSpPr txBox="1">
            <a:spLocks noGrp="1"/>
          </p:cNvSpPr>
          <p:nvPr>
            <p:ph type="subTitle" idx="3"/>
          </p:nvPr>
        </p:nvSpPr>
        <p:spPr>
          <a:xfrm>
            <a:off x="5906920" y="3307149"/>
            <a:ext cx="2263500" cy="8097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5" name="Google Shape;145;p19"/>
          <p:cNvSpPr txBox="1">
            <a:spLocks noGrp="1"/>
          </p:cNvSpPr>
          <p:nvPr>
            <p:ph type="subTitle" idx="4"/>
          </p:nvPr>
        </p:nvSpPr>
        <p:spPr>
          <a:xfrm>
            <a:off x="973570" y="1543141"/>
            <a:ext cx="2263500" cy="393600"/>
          </a:xfrm>
          <a:prstGeom prst="rect">
            <a:avLst/>
          </a:prstGeom>
          <a:noFill/>
          <a:ln>
            <a:noFill/>
          </a:ln>
        </p:spPr>
        <p:txBody>
          <a:bodyPr spcFirstLastPara="1" wrap="square" lIns="91425" tIns="182875" rIns="91425" bIns="91425" anchor="t" anchorCtr="0">
            <a:noAutofit/>
          </a:bodyPr>
          <a:lstStyle>
            <a:lvl1pPr lvl="0" rtl="0">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46" name="Google Shape;146;p19"/>
          <p:cNvSpPr txBox="1">
            <a:spLocks noGrp="1"/>
          </p:cNvSpPr>
          <p:nvPr>
            <p:ph type="subTitle" idx="5"/>
          </p:nvPr>
        </p:nvSpPr>
        <p:spPr>
          <a:xfrm>
            <a:off x="3440245" y="1543141"/>
            <a:ext cx="22635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47" name="Google Shape;147;p19"/>
          <p:cNvSpPr txBox="1">
            <a:spLocks noGrp="1"/>
          </p:cNvSpPr>
          <p:nvPr>
            <p:ph type="subTitle" idx="6"/>
          </p:nvPr>
        </p:nvSpPr>
        <p:spPr>
          <a:xfrm>
            <a:off x="5906920" y="1543141"/>
            <a:ext cx="22635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48" name="Google Shape;148;p19"/>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9"/>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50" name="Google Shape;150;p19"/>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51" name="Google Shape;151;p19"/>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2" name="Google Shape;152;p19"/>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53" name="Google Shape;153;p19"/>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1396725" y="3013225"/>
            <a:ext cx="14166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6" name="Google Shape;156;p20"/>
          <p:cNvSpPr txBox="1">
            <a:spLocks noGrp="1"/>
          </p:cNvSpPr>
          <p:nvPr>
            <p:ph type="subTitle" idx="2"/>
          </p:nvPr>
        </p:nvSpPr>
        <p:spPr>
          <a:xfrm>
            <a:off x="3863100" y="3013225"/>
            <a:ext cx="1417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7" name="Google Shape;157;p20"/>
          <p:cNvSpPr txBox="1">
            <a:spLocks noGrp="1"/>
          </p:cNvSpPr>
          <p:nvPr>
            <p:ph type="subTitle" idx="3"/>
          </p:nvPr>
        </p:nvSpPr>
        <p:spPr>
          <a:xfrm>
            <a:off x="6330075" y="3013225"/>
            <a:ext cx="1417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8" name="Google Shape;158;p20"/>
          <p:cNvSpPr txBox="1">
            <a:spLocks noGrp="1"/>
          </p:cNvSpPr>
          <p:nvPr>
            <p:ph type="subTitle" idx="4"/>
          </p:nvPr>
        </p:nvSpPr>
        <p:spPr>
          <a:xfrm>
            <a:off x="1396725"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59" name="Google Shape;159;p20"/>
          <p:cNvSpPr txBox="1">
            <a:spLocks noGrp="1"/>
          </p:cNvSpPr>
          <p:nvPr>
            <p:ph type="subTitle" idx="5"/>
          </p:nvPr>
        </p:nvSpPr>
        <p:spPr>
          <a:xfrm>
            <a:off x="3863400"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60" name="Google Shape;160;p20"/>
          <p:cNvSpPr txBox="1">
            <a:spLocks noGrp="1"/>
          </p:cNvSpPr>
          <p:nvPr>
            <p:ph type="subTitle" idx="6"/>
          </p:nvPr>
        </p:nvSpPr>
        <p:spPr>
          <a:xfrm>
            <a:off x="6330075" y="2478641"/>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61" name="Google Shape;161;p20"/>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0"/>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63" name="Google Shape;163;p20"/>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64" name="Google Shape;164;p20"/>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5" name="Google Shape;165;p20"/>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66" name="Google Shape;166;p20"/>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2_2_1">
    <p:spTree>
      <p:nvGrpSpPr>
        <p:cNvPr id="1" name="Shape 167"/>
        <p:cNvGrpSpPr/>
        <p:nvPr/>
      </p:nvGrpSpPr>
      <p:grpSpPr>
        <a:xfrm>
          <a:off x="0" y="0"/>
          <a:ext cx="0" cy="0"/>
          <a:chOff x="0" y="0"/>
          <a:chExt cx="0" cy="0"/>
        </a:xfrm>
      </p:grpSpPr>
      <p:sp>
        <p:nvSpPr>
          <p:cNvPr id="168" name="Google Shape;168;p21"/>
          <p:cNvSpPr txBox="1">
            <a:spLocks noGrp="1"/>
          </p:cNvSpPr>
          <p:nvPr>
            <p:ph type="subTitle" idx="1"/>
          </p:nvPr>
        </p:nvSpPr>
        <p:spPr>
          <a:xfrm>
            <a:off x="1226025" y="1406275"/>
            <a:ext cx="1758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9" name="Google Shape;169;p21"/>
          <p:cNvSpPr txBox="1">
            <a:spLocks noGrp="1"/>
          </p:cNvSpPr>
          <p:nvPr>
            <p:ph type="subTitle" idx="2"/>
          </p:nvPr>
        </p:nvSpPr>
        <p:spPr>
          <a:xfrm>
            <a:off x="3694200" y="1406275"/>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1"/>
          <p:cNvSpPr txBox="1">
            <a:spLocks noGrp="1"/>
          </p:cNvSpPr>
          <p:nvPr>
            <p:ph type="subTitle" idx="3"/>
          </p:nvPr>
        </p:nvSpPr>
        <p:spPr>
          <a:xfrm>
            <a:off x="6160875" y="1406281"/>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1" name="Google Shape;171;p21"/>
          <p:cNvSpPr txBox="1">
            <a:spLocks noGrp="1"/>
          </p:cNvSpPr>
          <p:nvPr>
            <p:ph type="subTitle" idx="4"/>
          </p:nvPr>
        </p:nvSpPr>
        <p:spPr>
          <a:xfrm>
            <a:off x="122752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2" name="Google Shape;172;p21"/>
          <p:cNvSpPr txBox="1">
            <a:spLocks noGrp="1"/>
          </p:cNvSpPr>
          <p:nvPr>
            <p:ph type="subTitle" idx="5"/>
          </p:nvPr>
        </p:nvSpPr>
        <p:spPr>
          <a:xfrm>
            <a:off x="3694200"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3" name="Google Shape;173;p21"/>
          <p:cNvSpPr txBox="1">
            <a:spLocks noGrp="1"/>
          </p:cNvSpPr>
          <p:nvPr>
            <p:ph type="subTitle" idx="6"/>
          </p:nvPr>
        </p:nvSpPr>
        <p:spPr>
          <a:xfrm>
            <a:off x="616087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4" name="Google Shape;174;p21"/>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21"/>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76" name="Google Shape;176;p21"/>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77" name="Google Shape;177;p21"/>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79" name="Google Shape;179;p2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2_2_2">
    <p:spTree>
      <p:nvGrpSpPr>
        <p:cNvPr id="1" name="Shape 180"/>
        <p:cNvGrpSpPr/>
        <p:nvPr/>
      </p:nvGrpSpPr>
      <p:grpSpPr>
        <a:xfrm>
          <a:off x="0" y="0"/>
          <a:ext cx="0" cy="0"/>
          <a:chOff x="0" y="0"/>
          <a:chExt cx="0" cy="0"/>
        </a:xfrm>
      </p:grpSpPr>
      <p:sp>
        <p:nvSpPr>
          <p:cNvPr id="181" name="Google Shape;181;p22"/>
          <p:cNvSpPr txBox="1">
            <a:spLocks noGrp="1"/>
          </p:cNvSpPr>
          <p:nvPr>
            <p:ph type="subTitle" idx="1"/>
          </p:nvPr>
        </p:nvSpPr>
        <p:spPr>
          <a:xfrm>
            <a:off x="164967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2" name="Google Shape;182;p22"/>
          <p:cNvSpPr txBox="1">
            <a:spLocks noGrp="1"/>
          </p:cNvSpPr>
          <p:nvPr>
            <p:ph type="subTitle" idx="2"/>
          </p:nvPr>
        </p:nvSpPr>
        <p:spPr>
          <a:xfrm>
            <a:off x="4116050"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3" name="Google Shape;183;p22"/>
          <p:cNvSpPr txBox="1">
            <a:spLocks noGrp="1"/>
          </p:cNvSpPr>
          <p:nvPr>
            <p:ph type="subTitle" idx="3"/>
          </p:nvPr>
        </p:nvSpPr>
        <p:spPr>
          <a:xfrm>
            <a:off x="6583025" y="2439450"/>
            <a:ext cx="1600200" cy="12321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4" name="Google Shape;184;p22"/>
          <p:cNvSpPr txBox="1">
            <a:spLocks noGrp="1"/>
          </p:cNvSpPr>
          <p:nvPr>
            <p:ph type="subTitle" idx="4"/>
          </p:nvPr>
        </p:nvSpPr>
        <p:spPr>
          <a:xfrm>
            <a:off x="1649675" y="1903566"/>
            <a:ext cx="1417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5" name="Google Shape;185;p22"/>
          <p:cNvSpPr txBox="1">
            <a:spLocks noGrp="1"/>
          </p:cNvSpPr>
          <p:nvPr>
            <p:ph type="subTitle" idx="5"/>
          </p:nvPr>
        </p:nvSpPr>
        <p:spPr>
          <a:xfrm>
            <a:off x="4116350"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6" name="Google Shape;186;p22"/>
          <p:cNvSpPr txBox="1">
            <a:spLocks noGrp="1"/>
          </p:cNvSpPr>
          <p:nvPr>
            <p:ph type="subTitle" idx="6"/>
          </p:nvPr>
        </p:nvSpPr>
        <p:spPr>
          <a:xfrm>
            <a:off x="6583025" y="1903566"/>
            <a:ext cx="1600200" cy="3936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87" name="Google Shape;187;p22"/>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8" name="Google Shape;188;p22"/>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89" name="Google Shape;189;p22"/>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90" name="Google Shape;190;p22"/>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91" name="Google Shape;191;p2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92" name="Google Shape;192;p2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93"/>
        <p:cNvGrpSpPr/>
        <p:nvPr/>
      </p:nvGrpSpPr>
      <p:grpSpPr>
        <a:xfrm>
          <a:off x="0" y="0"/>
          <a:ext cx="0" cy="0"/>
          <a:chOff x="0" y="0"/>
          <a:chExt cx="0" cy="0"/>
        </a:xfrm>
      </p:grpSpPr>
      <p:sp>
        <p:nvSpPr>
          <p:cNvPr id="194" name="Google Shape;194;p23"/>
          <p:cNvSpPr txBox="1">
            <a:spLocks noGrp="1"/>
          </p:cNvSpPr>
          <p:nvPr>
            <p:ph type="subTitle" idx="1"/>
          </p:nvPr>
        </p:nvSpPr>
        <p:spPr>
          <a:xfrm>
            <a:off x="1898375" y="2233925"/>
            <a:ext cx="2263500" cy="3936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195" name="Google Shape;195;p23"/>
          <p:cNvSpPr txBox="1">
            <a:spLocks noGrp="1"/>
          </p:cNvSpPr>
          <p:nvPr>
            <p:ph type="subTitle" idx="2"/>
          </p:nvPr>
        </p:nvSpPr>
        <p:spPr>
          <a:xfrm>
            <a:off x="4982125" y="2233925"/>
            <a:ext cx="2263500" cy="3936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196" name="Google Shape;196;p23"/>
          <p:cNvSpPr txBox="1">
            <a:spLocks noGrp="1"/>
          </p:cNvSpPr>
          <p:nvPr>
            <p:ph type="subTitle" idx="3"/>
          </p:nvPr>
        </p:nvSpPr>
        <p:spPr>
          <a:xfrm>
            <a:off x="1898375"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197" name="Google Shape;197;p23"/>
          <p:cNvSpPr txBox="1">
            <a:spLocks noGrp="1"/>
          </p:cNvSpPr>
          <p:nvPr>
            <p:ph type="subTitle" idx="4"/>
          </p:nvPr>
        </p:nvSpPr>
        <p:spPr>
          <a:xfrm>
            <a:off x="4982125"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198" name="Google Shape;198;p23"/>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9" name="Google Shape;199;p23"/>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00" name="Google Shape;200;p23"/>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01" name="Google Shape;201;p23"/>
          <p:cNvSpPr txBox="1">
            <a:spLocks noGrp="1"/>
          </p:cNvSpPr>
          <p:nvPr>
            <p:ph type="subTitle" idx="6"/>
          </p:nvPr>
        </p:nvSpPr>
        <p:spPr>
          <a:xfrm>
            <a:off x="1898375" y="4004934"/>
            <a:ext cx="2263500" cy="3933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02" name="Google Shape;202;p23"/>
          <p:cNvSpPr txBox="1">
            <a:spLocks noGrp="1"/>
          </p:cNvSpPr>
          <p:nvPr>
            <p:ph type="subTitle" idx="7"/>
          </p:nvPr>
        </p:nvSpPr>
        <p:spPr>
          <a:xfrm>
            <a:off x="4982125" y="4004934"/>
            <a:ext cx="2263500" cy="3933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03" name="Google Shape;203;p23"/>
          <p:cNvSpPr txBox="1">
            <a:spLocks noGrp="1"/>
          </p:cNvSpPr>
          <p:nvPr>
            <p:ph type="subTitle" idx="8"/>
          </p:nvPr>
        </p:nvSpPr>
        <p:spPr>
          <a:xfrm>
            <a:off x="1898375" y="343899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04" name="Google Shape;204;p23"/>
          <p:cNvSpPr txBox="1">
            <a:spLocks noGrp="1"/>
          </p:cNvSpPr>
          <p:nvPr>
            <p:ph type="subTitle" idx="9"/>
          </p:nvPr>
        </p:nvSpPr>
        <p:spPr>
          <a:xfrm>
            <a:off x="4982125" y="343899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05" name="Google Shape;205;p23"/>
          <p:cNvSpPr txBox="1">
            <a:spLocks noGrp="1"/>
          </p:cNvSpPr>
          <p:nvPr>
            <p:ph type="title" idx="13"/>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6" name="Google Shape;206;p2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07" name="Google Shape;207;p2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208"/>
        <p:cNvGrpSpPr/>
        <p:nvPr/>
      </p:nvGrpSpPr>
      <p:grpSpPr>
        <a:xfrm>
          <a:off x="0" y="0"/>
          <a:ext cx="0" cy="0"/>
          <a:chOff x="0" y="0"/>
          <a:chExt cx="0" cy="0"/>
        </a:xfrm>
      </p:grpSpPr>
      <p:sp>
        <p:nvSpPr>
          <p:cNvPr id="209" name="Google Shape;209;p24"/>
          <p:cNvSpPr txBox="1">
            <a:spLocks noGrp="1"/>
          </p:cNvSpPr>
          <p:nvPr>
            <p:ph type="subTitle" idx="1"/>
          </p:nvPr>
        </p:nvSpPr>
        <p:spPr>
          <a:xfrm>
            <a:off x="9327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0" name="Google Shape;210;p24"/>
          <p:cNvSpPr txBox="1">
            <a:spLocks noGrp="1"/>
          </p:cNvSpPr>
          <p:nvPr>
            <p:ph type="subTitle" idx="2"/>
          </p:nvPr>
        </p:nvSpPr>
        <p:spPr>
          <a:xfrm>
            <a:off x="344025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1" name="Google Shape;211;p24"/>
          <p:cNvSpPr txBox="1">
            <a:spLocks noGrp="1"/>
          </p:cNvSpPr>
          <p:nvPr>
            <p:ph type="subTitle" idx="3"/>
          </p:nvPr>
        </p:nvSpPr>
        <p:spPr>
          <a:xfrm>
            <a:off x="9327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2" name="Google Shape;212;p24"/>
          <p:cNvSpPr txBox="1">
            <a:spLocks noGrp="1"/>
          </p:cNvSpPr>
          <p:nvPr>
            <p:ph type="subTitle" idx="4"/>
          </p:nvPr>
        </p:nvSpPr>
        <p:spPr>
          <a:xfrm>
            <a:off x="344025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3" name="Google Shape;213;p2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4" name="Google Shape;214;p24"/>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15" name="Google Shape;215;p2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16" name="Google Shape;216;p24"/>
          <p:cNvSpPr txBox="1">
            <a:spLocks noGrp="1"/>
          </p:cNvSpPr>
          <p:nvPr>
            <p:ph type="subTitle" idx="6"/>
          </p:nvPr>
        </p:nvSpPr>
        <p:spPr>
          <a:xfrm>
            <a:off x="932700" y="3641560"/>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7" name="Google Shape;217;p24"/>
          <p:cNvSpPr txBox="1">
            <a:spLocks noGrp="1"/>
          </p:cNvSpPr>
          <p:nvPr>
            <p:ph type="subTitle" idx="7"/>
          </p:nvPr>
        </p:nvSpPr>
        <p:spPr>
          <a:xfrm>
            <a:off x="344025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8" name="Google Shape;218;p24"/>
          <p:cNvSpPr txBox="1">
            <a:spLocks noGrp="1"/>
          </p:cNvSpPr>
          <p:nvPr>
            <p:ph type="subTitle" idx="8"/>
          </p:nvPr>
        </p:nvSpPr>
        <p:spPr>
          <a:xfrm>
            <a:off x="932700" y="3250183"/>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9" name="Google Shape;219;p24"/>
          <p:cNvSpPr txBox="1">
            <a:spLocks noGrp="1"/>
          </p:cNvSpPr>
          <p:nvPr>
            <p:ph type="subTitle" idx="9"/>
          </p:nvPr>
        </p:nvSpPr>
        <p:spPr>
          <a:xfrm>
            <a:off x="344025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0" name="Google Shape;220;p24"/>
          <p:cNvSpPr txBox="1">
            <a:spLocks noGrp="1"/>
          </p:cNvSpPr>
          <p:nvPr>
            <p:ph type="subTitle" idx="13"/>
          </p:nvPr>
        </p:nvSpPr>
        <p:spPr>
          <a:xfrm>
            <a:off x="59478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1" name="Google Shape;221;p24"/>
          <p:cNvSpPr txBox="1">
            <a:spLocks noGrp="1"/>
          </p:cNvSpPr>
          <p:nvPr>
            <p:ph type="subTitle" idx="14"/>
          </p:nvPr>
        </p:nvSpPr>
        <p:spPr>
          <a:xfrm>
            <a:off x="59478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2" name="Google Shape;222;p24"/>
          <p:cNvSpPr txBox="1">
            <a:spLocks noGrp="1"/>
          </p:cNvSpPr>
          <p:nvPr>
            <p:ph type="subTitle" idx="15"/>
          </p:nvPr>
        </p:nvSpPr>
        <p:spPr>
          <a:xfrm>
            <a:off x="594780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3" name="Google Shape;223;p24"/>
          <p:cNvSpPr txBox="1">
            <a:spLocks noGrp="1"/>
          </p:cNvSpPr>
          <p:nvPr>
            <p:ph type="subTitle" idx="16"/>
          </p:nvPr>
        </p:nvSpPr>
        <p:spPr>
          <a:xfrm>
            <a:off x="594780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4" name="Google Shape;224;p24"/>
          <p:cNvSpPr txBox="1">
            <a:spLocks noGrp="1"/>
          </p:cNvSpPr>
          <p:nvPr>
            <p:ph type="title" idx="17"/>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5" name="Google Shape;225;p2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26" name="Google Shape;226;p2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9" name="Google Shape;229;p2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30" name="Google Shape;230;p2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2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34" name="Google Shape;234;p2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35" name="Google Shape;235;p26"/>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6" name="Google Shape;236;p2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37" name="Google Shape;237;p2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BIG_NUMBER_1">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0" name="Google Shape;240;p2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41" name="Google Shape;241;p2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42" name="Google Shape;242;p27"/>
          <p:cNvSpPr txBox="1">
            <a:spLocks noGrp="1"/>
          </p:cNvSpPr>
          <p:nvPr>
            <p:ph type="subTitle" idx="1"/>
          </p:nvPr>
        </p:nvSpPr>
        <p:spPr>
          <a:xfrm>
            <a:off x="3174025" y="1409075"/>
            <a:ext cx="5140500" cy="278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3" name="Google Shape;243;p27"/>
          <p:cNvSpPr txBox="1">
            <a:spLocks noGrp="1"/>
          </p:cNvSpPr>
          <p:nvPr>
            <p:ph type="title" idx="3" hasCustomPrompt="1"/>
          </p:nvPr>
        </p:nvSpPr>
        <p:spPr>
          <a:xfrm>
            <a:off x="3174025" y="80782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27"/>
          <p:cNvSpPr txBox="1">
            <a:spLocks noGrp="1"/>
          </p:cNvSpPr>
          <p:nvPr>
            <p:ph type="subTitle" idx="4"/>
          </p:nvPr>
        </p:nvSpPr>
        <p:spPr>
          <a:xfrm>
            <a:off x="3174025" y="2757025"/>
            <a:ext cx="5140500" cy="278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5" name="Google Shape;245;p27"/>
          <p:cNvSpPr txBox="1">
            <a:spLocks noGrp="1"/>
          </p:cNvSpPr>
          <p:nvPr>
            <p:ph type="title" idx="5" hasCustomPrompt="1"/>
          </p:nvPr>
        </p:nvSpPr>
        <p:spPr>
          <a:xfrm>
            <a:off x="3174025" y="215577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27"/>
          <p:cNvSpPr txBox="1">
            <a:spLocks noGrp="1"/>
          </p:cNvSpPr>
          <p:nvPr>
            <p:ph type="subTitle" idx="6"/>
          </p:nvPr>
        </p:nvSpPr>
        <p:spPr>
          <a:xfrm>
            <a:off x="3174025" y="4104975"/>
            <a:ext cx="5140500" cy="329400"/>
          </a:xfrm>
          <a:prstGeom prst="rect">
            <a:avLst/>
          </a:prstGeom>
          <a:noFill/>
          <a:ln>
            <a:noFill/>
          </a:ln>
        </p:spPr>
        <p:txBody>
          <a:bodyPr spcFirstLastPara="1" wrap="square" lIns="91425" tIns="0" rIns="91425" bIns="91425" anchor="t" anchorCtr="0">
            <a:noAutofit/>
          </a:bodyPr>
          <a:lstStyle>
            <a:lvl1pPr marL="0" marR="0" lvl="0" indent="0" algn="l" rtl="0">
              <a:lnSpc>
                <a:spcPct val="100000"/>
              </a:lnSpc>
              <a:spcBef>
                <a:spcPts val="0"/>
              </a:spcBef>
              <a:spcAft>
                <a:spcPts val="0"/>
              </a:spcAft>
              <a:buClr>
                <a:schemeClr val="dk1"/>
              </a:buClr>
              <a:buSzPts val="1600"/>
              <a:buFont typeface="Josefin Sans"/>
              <a:buNone/>
              <a:defRPr>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 name="Google Shape;247;p27"/>
          <p:cNvSpPr txBox="1">
            <a:spLocks noGrp="1"/>
          </p:cNvSpPr>
          <p:nvPr>
            <p:ph type="title" idx="7" hasCustomPrompt="1"/>
          </p:nvPr>
        </p:nvSpPr>
        <p:spPr>
          <a:xfrm>
            <a:off x="3174025" y="3503725"/>
            <a:ext cx="4758000" cy="577800"/>
          </a:xfrm>
          <a:prstGeom prst="rect">
            <a:avLst/>
          </a:prstGeom>
          <a:noFill/>
        </p:spPr>
        <p:txBody>
          <a:bodyPr spcFirstLastPara="1" wrap="square" lIns="91425" tIns="0" rIns="91425" bIns="91425" anchor="ctr" anchorCtr="0">
            <a:noAutofit/>
          </a:bodyPr>
          <a:lstStyle>
            <a:lvl1pPr marL="0" marR="0" lvl="0" indent="0" algn="l" rtl="0">
              <a:lnSpc>
                <a:spcPct val="100000"/>
              </a:lnSpc>
              <a:spcBef>
                <a:spcPts val="0"/>
              </a:spcBef>
              <a:spcAft>
                <a:spcPts val="0"/>
              </a:spcAft>
              <a:buSzPts val="4800"/>
              <a:buNone/>
              <a:defRPr sz="4000">
                <a:solidFill>
                  <a:schemeClr val="accent1"/>
                </a:solidFill>
              </a:defRPr>
            </a:lvl1pPr>
            <a:lvl2pPr lvl="1"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4800"/>
              <a:buFont typeface="Fira Sans Extra Condensed Medium"/>
              <a:buNone/>
              <a:defRPr sz="48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48" name="Google Shape;248;p2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9" name="Google Shape;249;p2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6"/>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9" name="Google Shape;39;p6"/>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0" name="Google Shape;40;p6"/>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1" name="Google Shape;41;p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42" name="Google Shape;42;p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50"/>
        <p:cNvGrpSpPr/>
        <p:nvPr/>
      </p:nvGrpSpPr>
      <p:grpSpPr>
        <a:xfrm>
          <a:off x="0" y="0"/>
          <a:ext cx="0" cy="0"/>
          <a:chOff x="0" y="0"/>
          <a:chExt cx="0" cy="0"/>
        </a:xfrm>
      </p:grpSpPr>
      <p:sp>
        <p:nvSpPr>
          <p:cNvPr id="251" name="Google Shape;251;p28"/>
          <p:cNvSpPr txBox="1">
            <a:spLocks noGrp="1"/>
          </p:cNvSpPr>
          <p:nvPr>
            <p:ph type="subTitle" idx="1"/>
          </p:nvPr>
        </p:nvSpPr>
        <p:spPr>
          <a:xfrm>
            <a:off x="951625" y="1633875"/>
            <a:ext cx="3027300" cy="5127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9pPr>
          </a:lstStyle>
          <a:p>
            <a:endParaRPr/>
          </a:p>
        </p:txBody>
      </p:sp>
      <p:sp>
        <p:nvSpPr>
          <p:cNvPr id="252" name="Google Shape;252;p28"/>
          <p:cNvSpPr txBox="1">
            <a:spLocks noGrp="1"/>
          </p:cNvSpPr>
          <p:nvPr>
            <p:ph type="subTitle" idx="2"/>
          </p:nvPr>
        </p:nvSpPr>
        <p:spPr>
          <a:xfrm>
            <a:off x="951632" y="1011675"/>
            <a:ext cx="26622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400"/>
              <a:buFont typeface="Josefin Sans"/>
              <a:buNone/>
              <a:defRPr sz="2800" b="1">
                <a:solidFill>
                  <a:schemeClr val="accent1"/>
                </a:solidFill>
                <a:latin typeface="Josefin Sans"/>
                <a:ea typeface="Josefin Sans"/>
                <a:cs typeface="Josefin Sans"/>
                <a:sym typeface="Josefin Sans"/>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53" name="Google Shape;253;p28"/>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4" name="Google Shape;254;p28"/>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55" name="Google Shape;255;p28"/>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56" name="Google Shape;256;p28"/>
          <p:cNvSpPr txBox="1">
            <a:spLocks noGrp="1"/>
          </p:cNvSpPr>
          <p:nvPr>
            <p:ph type="subTitle" idx="4"/>
          </p:nvPr>
        </p:nvSpPr>
        <p:spPr>
          <a:xfrm>
            <a:off x="951632" y="2717100"/>
            <a:ext cx="3027300" cy="11415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cxnSp>
        <p:nvCxnSpPr>
          <p:cNvPr id="257" name="Google Shape;257;p28"/>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58" name="Google Shape;258;p28"/>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259"/>
        <p:cNvGrpSpPr/>
        <p:nvPr/>
      </p:nvGrpSpPr>
      <p:grpSpPr>
        <a:xfrm>
          <a:off x="0" y="0"/>
          <a:ext cx="0" cy="0"/>
          <a:chOff x="0" y="0"/>
          <a:chExt cx="0" cy="0"/>
        </a:xfrm>
      </p:grpSpPr>
      <p:sp>
        <p:nvSpPr>
          <p:cNvPr id="260" name="Google Shape;260;p29"/>
          <p:cNvSpPr txBox="1">
            <a:spLocks noGrp="1"/>
          </p:cNvSpPr>
          <p:nvPr>
            <p:ph type="subTitle" idx="1"/>
          </p:nvPr>
        </p:nvSpPr>
        <p:spPr>
          <a:xfrm>
            <a:off x="5169475" y="1633875"/>
            <a:ext cx="3027300" cy="4746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800"/>
              <a:buFont typeface="Josefin Sans"/>
              <a:buNone/>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600"/>
              <a:buFont typeface="Josefin Sans"/>
              <a:buNone/>
              <a:defRPr sz="1600">
                <a:solidFill>
                  <a:schemeClr val="dk1"/>
                </a:solidFill>
                <a:latin typeface="Josefin Sans"/>
                <a:ea typeface="Josefin Sans"/>
                <a:cs typeface="Josefin Sans"/>
                <a:sym typeface="Josefin Sans"/>
              </a:defRPr>
            </a:lvl9pPr>
          </a:lstStyle>
          <a:p>
            <a:endParaRPr/>
          </a:p>
        </p:txBody>
      </p:sp>
      <p:sp>
        <p:nvSpPr>
          <p:cNvPr id="261" name="Google Shape;261;p29"/>
          <p:cNvSpPr txBox="1">
            <a:spLocks noGrp="1"/>
          </p:cNvSpPr>
          <p:nvPr>
            <p:ph type="subTitle" idx="2"/>
          </p:nvPr>
        </p:nvSpPr>
        <p:spPr>
          <a:xfrm>
            <a:off x="5169475" y="1011675"/>
            <a:ext cx="26622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400"/>
              <a:buFont typeface="Josefin Sans"/>
              <a:buNone/>
              <a:defRPr sz="2800" b="1">
                <a:solidFill>
                  <a:schemeClr val="accent1"/>
                </a:solidFill>
                <a:latin typeface="Josefin Sans"/>
                <a:ea typeface="Josefin Sans"/>
                <a:cs typeface="Josefin Sans"/>
                <a:sym typeface="Josefin Sans"/>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62" name="Google Shape;262;p29"/>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9"/>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64" name="Google Shape;264;p29"/>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65" name="Google Shape;265;p29"/>
          <p:cNvSpPr txBox="1">
            <a:spLocks noGrp="1"/>
          </p:cNvSpPr>
          <p:nvPr>
            <p:ph type="subTitle" idx="4"/>
          </p:nvPr>
        </p:nvSpPr>
        <p:spPr>
          <a:xfrm>
            <a:off x="5169475" y="2717100"/>
            <a:ext cx="3027300" cy="11415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cxnSp>
        <p:nvCxnSpPr>
          <p:cNvPr id="266" name="Google Shape;266;p29"/>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67" name="Google Shape;267;p29"/>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TITLE_ONLY_1_1_1">
    <p:spTree>
      <p:nvGrpSpPr>
        <p:cNvPr id="1" name="Shape 268"/>
        <p:cNvGrpSpPr/>
        <p:nvPr/>
      </p:nvGrpSpPr>
      <p:grpSpPr>
        <a:xfrm>
          <a:off x="0" y="0"/>
          <a:ext cx="0" cy="0"/>
          <a:chOff x="0" y="0"/>
          <a:chExt cx="0" cy="0"/>
        </a:xfrm>
      </p:grpSpPr>
      <p:sp>
        <p:nvSpPr>
          <p:cNvPr id="269" name="Google Shape;269;p30"/>
          <p:cNvSpPr txBox="1">
            <a:spLocks noGrp="1"/>
          </p:cNvSpPr>
          <p:nvPr>
            <p:ph type="subTitle" idx="1"/>
          </p:nvPr>
        </p:nvSpPr>
        <p:spPr>
          <a:xfrm>
            <a:off x="6017775" y="2566200"/>
            <a:ext cx="2422200" cy="1055100"/>
          </a:xfrm>
          <a:prstGeom prst="rect">
            <a:avLst/>
          </a:prstGeom>
          <a:solidFill>
            <a:schemeClr val="lt1"/>
          </a:solidFill>
          <a:ln>
            <a:noFill/>
          </a:ln>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Medium"/>
                <a:ea typeface="Josefin Sans Medium"/>
                <a:cs typeface="Josefin Sans Medium"/>
                <a:sym typeface="Josefin Sans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0" name="Google Shape;270;p30"/>
          <p:cNvSpPr txBox="1">
            <a:spLocks noGrp="1"/>
          </p:cNvSpPr>
          <p:nvPr>
            <p:ph type="title"/>
          </p:nvPr>
        </p:nvSpPr>
        <p:spPr>
          <a:xfrm>
            <a:off x="915200" y="752095"/>
            <a:ext cx="2810100" cy="67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cxnSp>
        <p:nvCxnSpPr>
          <p:cNvPr id="271" name="Google Shape;271;p30"/>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72" name="Google Shape;272;p30"/>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6">
  <p:cSld name="TITLE_ONLY_1_1_1_1">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915200" y="752095"/>
            <a:ext cx="2810100" cy="67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75" name="Google Shape;275;p31"/>
          <p:cNvSpPr txBox="1">
            <a:spLocks noGrp="1"/>
          </p:cNvSpPr>
          <p:nvPr>
            <p:ph type="subTitle" idx="1"/>
          </p:nvPr>
        </p:nvSpPr>
        <p:spPr>
          <a:xfrm>
            <a:off x="3129400" y="2566200"/>
            <a:ext cx="2422200" cy="1055100"/>
          </a:xfrm>
          <a:prstGeom prst="rect">
            <a:avLst/>
          </a:prstGeom>
          <a:solidFill>
            <a:schemeClr val="lt1"/>
          </a:solidFill>
          <a:ln>
            <a:noFill/>
          </a:ln>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Medium"/>
                <a:ea typeface="Josefin Sans Medium"/>
                <a:cs typeface="Josefin Sans Medium"/>
                <a:sym typeface="Josefin Sans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76" name="Google Shape;276;p3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77" name="Google Shape;277;p3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TITLE_ONLY_1_2">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Josefin Sans"/>
              <a:buNone/>
              <a:defRPr b="1">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0" name="Google Shape;280;p32"/>
          <p:cNvSpPr txBox="1">
            <a:spLocks noGrp="1"/>
          </p:cNvSpPr>
          <p:nvPr>
            <p:ph type="subTitle" idx="1"/>
          </p:nvPr>
        </p:nvSpPr>
        <p:spPr>
          <a:xfrm>
            <a:off x="5781275" y="2763700"/>
            <a:ext cx="2318700" cy="1090500"/>
          </a:xfrm>
          <a:prstGeom prst="rect">
            <a:avLst/>
          </a:prstGeom>
          <a:solidFill>
            <a:schemeClr val="lt1"/>
          </a:solidFill>
          <a:ln>
            <a:noFill/>
          </a:ln>
        </p:spPr>
        <p:txBody>
          <a:bodyPr spcFirstLastPara="1" wrap="square" lIns="91425" tIns="91425" rIns="91425" bIns="0" anchor="t" anchorCtr="0">
            <a:noAutofit/>
          </a:bodyPr>
          <a:lstStyle>
            <a:lvl1pPr lvl="0" algn="r" rtl="0">
              <a:lnSpc>
                <a:spcPct val="100000"/>
              </a:lnSpc>
              <a:spcBef>
                <a:spcPts val="0"/>
              </a:spcBef>
              <a:spcAft>
                <a:spcPts val="0"/>
              </a:spcAft>
              <a:buClr>
                <a:schemeClr val="dk2"/>
              </a:buClr>
              <a:buSzPts val="1600"/>
              <a:buFont typeface="Josefin Sans"/>
              <a:buNone/>
              <a:defRPr sz="1400">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281" name="Google Shape;281;p32"/>
          <p:cNvCxnSpPr/>
          <p:nvPr/>
        </p:nvCxnSpPr>
        <p:spPr>
          <a:xfrm>
            <a:off x="8288525" y="915600"/>
            <a:ext cx="1800" cy="1581000"/>
          </a:xfrm>
          <a:prstGeom prst="straightConnector1">
            <a:avLst/>
          </a:prstGeom>
          <a:noFill/>
          <a:ln w="76200" cap="flat" cmpd="sng">
            <a:solidFill>
              <a:schemeClr val="accent1"/>
            </a:solidFill>
            <a:prstDash val="solid"/>
            <a:round/>
            <a:headEnd type="none" w="med" len="med"/>
            <a:tailEnd type="none" w="med" len="med"/>
          </a:ln>
        </p:spPr>
      </p:cxnSp>
      <p:cxnSp>
        <p:nvCxnSpPr>
          <p:cNvPr id="282" name="Google Shape;282;p3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83" name="Google Shape;283;p3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TITLE_ONLY_1_2_1">
    <p:spTree>
      <p:nvGrpSpPr>
        <p:cNvPr id="1" name="Shape 284"/>
        <p:cNvGrpSpPr/>
        <p:nvPr/>
      </p:nvGrpSpPr>
      <p:grpSpPr>
        <a:xfrm>
          <a:off x="0" y="0"/>
          <a:ext cx="0" cy="0"/>
          <a:chOff x="0" y="0"/>
          <a:chExt cx="0" cy="0"/>
        </a:xfrm>
      </p:grpSpPr>
      <p:sp>
        <p:nvSpPr>
          <p:cNvPr id="285" name="Google Shape;285;p33"/>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6" name="Google Shape;286;p33"/>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87" name="Google Shape;287;p33"/>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88" name="Google Shape;288;p33"/>
          <p:cNvSpPr txBox="1">
            <a:spLocks noGrp="1"/>
          </p:cNvSpPr>
          <p:nvPr>
            <p:ph type="subTitle" idx="1"/>
          </p:nvPr>
        </p:nvSpPr>
        <p:spPr>
          <a:xfrm>
            <a:off x="3241650" y="2094288"/>
            <a:ext cx="4125600" cy="1587000"/>
          </a:xfrm>
          <a:prstGeom prst="rect">
            <a:avLst/>
          </a:prstGeom>
          <a:solidFill>
            <a:schemeClr val="lt1"/>
          </a:solidFill>
          <a:ln>
            <a:noFill/>
          </a:ln>
        </p:spPr>
        <p:txBody>
          <a:bodyPr spcFirstLastPara="1" wrap="square" lIns="91425" tIns="182875" rIns="91425" bIns="0" anchor="ctr" anchorCtr="0">
            <a:noAutofit/>
          </a:bodyPr>
          <a:lstStyle>
            <a:lvl1pPr lvl="0" rtl="0">
              <a:lnSpc>
                <a:spcPct val="100000"/>
              </a:lnSpc>
              <a:spcBef>
                <a:spcPts val="0"/>
              </a:spcBef>
              <a:spcAft>
                <a:spcPts val="0"/>
              </a:spcAft>
              <a:buClr>
                <a:schemeClr val="dk1"/>
              </a:buClr>
              <a:buSzPts val="1600"/>
              <a:buFont typeface="Josefin Sans Light"/>
              <a:buChar char="●"/>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89" name="Google Shape;289;p33"/>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0" name="Google Shape;290;p3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91" name="Google Shape;291;p3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7">
  <p:cSld name="CUSTOM_7_1">
    <p:spTree>
      <p:nvGrpSpPr>
        <p:cNvPr id="1" name="Shape 292"/>
        <p:cNvGrpSpPr/>
        <p:nvPr/>
      </p:nvGrpSpPr>
      <p:grpSpPr>
        <a:xfrm>
          <a:off x="0" y="0"/>
          <a:ext cx="0" cy="0"/>
          <a:chOff x="0" y="0"/>
          <a:chExt cx="0" cy="0"/>
        </a:xfrm>
      </p:grpSpPr>
      <p:sp>
        <p:nvSpPr>
          <p:cNvPr id="293" name="Google Shape;293;p34"/>
          <p:cNvSpPr txBox="1">
            <a:spLocks noGrp="1"/>
          </p:cNvSpPr>
          <p:nvPr>
            <p:ph type="subTitle" idx="1"/>
          </p:nvPr>
        </p:nvSpPr>
        <p:spPr>
          <a:xfrm>
            <a:off x="1018525" y="1457300"/>
            <a:ext cx="6834600" cy="24462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94" name="Google Shape;294;p34"/>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5" name="Google Shape;295;p3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96" name="Google Shape;296;p3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02"/>
        <p:cNvGrpSpPr/>
        <p:nvPr/>
      </p:nvGrpSpPr>
      <p:grpSpPr>
        <a:xfrm>
          <a:off x="0" y="0"/>
          <a:ext cx="0" cy="0"/>
          <a:chOff x="0" y="0"/>
          <a:chExt cx="0" cy="0"/>
        </a:xfrm>
      </p:grpSpPr>
      <p:sp>
        <p:nvSpPr>
          <p:cNvPr id="303" name="Google Shape;303;p36"/>
          <p:cNvSpPr/>
          <p:nvPr/>
        </p:nvSpPr>
        <p:spPr>
          <a:xfrm>
            <a:off x="6481100" y="-39600"/>
            <a:ext cx="2701200" cy="2537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4" name="Google Shape;304;p36"/>
          <p:cNvCxnSpPr/>
          <p:nvPr/>
        </p:nvCxnSpPr>
        <p:spPr>
          <a:xfrm>
            <a:off x="525225" y="4415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305" name="Google Shape;305;p3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37"/>
          <p:cNvSpPr/>
          <p:nvPr/>
        </p:nvSpPr>
        <p:spPr>
          <a:xfrm>
            <a:off x="-159275" y="1563300"/>
            <a:ext cx="1591500" cy="3962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8" name="Google Shape;308;p37"/>
          <p:cNvCxnSpPr/>
          <p:nvPr/>
        </p:nvCxnSpPr>
        <p:spPr>
          <a:xfrm rot="10800000">
            <a:off x="986725" y="1327650"/>
            <a:ext cx="445500" cy="0"/>
          </a:xfrm>
          <a:prstGeom prst="straightConnector1">
            <a:avLst/>
          </a:prstGeom>
          <a:noFill/>
          <a:ln w="76200" cap="flat" cmpd="sng">
            <a:solidFill>
              <a:schemeClr val="accent1"/>
            </a:solidFill>
            <a:prstDash val="solid"/>
            <a:round/>
            <a:headEnd type="none" w="med" len="med"/>
            <a:tailEnd type="none" w="med" len="med"/>
          </a:ln>
        </p:spPr>
      </p:cxnSp>
      <p:cxnSp>
        <p:nvCxnSpPr>
          <p:cNvPr id="309" name="Google Shape;309;p3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46" name="Google Shape;46;p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7" name="Google Shape;47;p7"/>
          <p:cNvSpPr txBox="1">
            <a:spLocks noGrp="1"/>
          </p:cNvSpPr>
          <p:nvPr>
            <p:ph type="subTitle" idx="1"/>
          </p:nvPr>
        </p:nvSpPr>
        <p:spPr>
          <a:xfrm>
            <a:off x="1410325" y="1727250"/>
            <a:ext cx="5264700" cy="2321100"/>
          </a:xfrm>
          <a:prstGeom prst="rect">
            <a:avLst/>
          </a:prstGeom>
          <a:solidFill>
            <a:schemeClr val="lt1"/>
          </a:solidFill>
          <a:ln>
            <a:noFill/>
          </a:ln>
        </p:spPr>
        <p:txBody>
          <a:bodyPr spcFirstLastPara="1" wrap="square" lIns="91425" tIns="182875" rIns="91425" bIns="0" anchor="ctr" anchorCtr="0">
            <a:noAutofit/>
          </a:bodyPr>
          <a:lstStyle>
            <a:lvl1pPr lvl="0" rtl="0">
              <a:lnSpc>
                <a:spcPct val="100000"/>
              </a:lnSpc>
              <a:spcBef>
                <a:spcPts val="0"/>
              </a:spcBef>
              <a:spcAft>
                <a:spcPts val="0"/>
              </a:spcAft>
              <a:buClr>
                <a:schemeClr val="dk1"/>
              </a:buClr>
              <a:buSzPts val="1600"/>
              <a:buFont typeface="Josefin Sans Light"/>
              <a:buChar char="●"/>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48" name="Google Shape;48;p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9" name="Google Shape;49;p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50" name="Google Shape;50;p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p:nvPr/>
        </p:nvSpPr>
        <p:spPr>
          <a:xfrm>
            <a:off x="1155750" y="1242000"/>
            <a:ext cx="6832500" cy="2240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53" name="Google Shape;53;p8"/>
          <p:cNvSpPr txBox="1">
            <a:spLocks noGrp="1"/>
          </p:cNvSpPr>
          <p:nvPr>
            <p:ph type="title"/>
          </p:nvPr>
        </p:nvSpPr>
        <p:spPr>
          <a:xfrm>
            <a:off x="2062125" y="1914000"/>
            <a:ext cx="5609400" cy="896400"/>
          </a:xfrm>
          <a:prstGeom prst="rect">
            <a:avLst/>
          </a:prstGeom>
        </p:spPr>
        <p:txBody>
          <a:bodyPr spcFirstLastPara="1" wrap="square" lIns="91425" tIns="201150" rIns="91425" bIns="91425" anchor="t" anchorCtr="0">
            <a:noAutofit/>
          </a:bodyPr>
          <a:lstStyle>
            <a:lvl1pPr lvl="0" rtl="0">
              <a:spcBef>
                <a:spcPts val="0"/>
              </a:spcBef>
              <a:spcAft>
                <a:spcPts val="0"/>
              </a:spcAft>
              <a:buSzPts val="2800"/>
              <a:buFont typeface="Josefin Sans"/>
              <a:buNone/>
              <a:defRPr sz="5200"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8"/>
          <p:cNvSpPr txBox="1">
            <a:spLocks noGrp="1"/>
          </p:cNvSpPr>
          <p:nvPr>
            <p:ph type="title" idx="2"/>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8"/>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56" name="Google Shape;56;p8"/>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8"/>
          <p:cNvCxnSpPr/>
          <p:nvPr/>
        </p:nvCxnSpPr>
        <p:spPr>
          <a:xfrm rot="10800000">
            <a:off x="2184088" y="186780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58" name="Google Shape;58;p8"/>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59" name="Google Shape;59;p8"/>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692450" y="913800"/>
            <a:ext cx="3796500" cy="490500"/>
          </a:xfrm>
          <a:prstGeom prst="rect">
            <a:avLst/>
          </a:prstGeom>
        </p:spPr>
        <p:txBody>
          <a:bodyPr spcFirstLastPara="1" wrap="square" lIns="91425" tIns="0"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44450" y="1652275"/>
            <a:ext cx="3384000" cy="2350800"/>
          </a:xfrm>
          <a:prstGeom prst="rect">
            <a:avLst/>
          </a:prstGeom>
          <a:solidFill>
            <a:schemeClr val="lt1"/>
          </a:solidFill>
          <a:ln>
            <a:noFill/>
          </a:ln>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200"/>
              <a:buFont typeface="Open Sans"/>
              <a:buAutoNum type="arabicPeriod"/>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63" name="Google Shape;63;p9"/>
          <p:cNvSpPr txBox="1">
            <a:spLocks noGrp="1"/>
          </p:cNvSpPr>
          <p:nvPr>
            <p:ph type="title" idx="2"/>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9"/>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65" name="Google Shape;65;p9"/>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9"/>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67" name="Google Shape;67;p9"/>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cxnSp>
        <p:nvCxnSpPr>
          <p:cNvPr id="68" name="Google Shape;68;p9"/>
          <p:cNvCxnSpPr/>
          <p:nvPr/>
        </p:nvCxnSpPr>
        <p:spPr>
          <a:xfrm>
            <a:off x="737600" y="701450"/>
            <a:ext cx="27105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915200" y="752100"/>
            <a:ext cx="2075700" cy="1744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cxnSp>
        <p:nvCxnSpPr>
          <p:cNvPr id="71" name="Google Shape;71;p10"/>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72" name="Google Shape;72;p10"/>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11"/>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76" name="Google Shape;76;p11"/>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77" name="Google Shape;77;p11"/>
          <p:cNvSpPr txBox="1">
            <a:spLocks noGrp="1"/>
          </p:cNvSpPr>
          <p:nvPr>
            <p:ph type="subTitle" idx="1"/>
          </p:nvPr>
        </p:nvSpPr>
        <p:spPr>
          <a:xfrm>
            <a:off x="1835950" y="2628600"/>
            <a:ext cx="4772100" cy="296100"/>
          </a:xfrm>
          <a:prstGeom prst="rect">
            <a:avLst/>
          </a:prstGeom>
          <a:noFill/>
          <a:ln>
            <a:noFill/>
          </a:ln>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8" name="Google Shape;78;p11"/>
          <p:cNvSpPr txBox="1">
            <a:spLocks noGrp="1"/>
          </p:cNvSpPr>
          <p:nvPr>
            <p:ph type="title" idx="3" hasCustomPrompt="1"/>
          </p:nvPr>
        </p:nvSpPr>
        <p:spPr>
          <a:xfrm>
            <a:off x="1835725" y="1786800"/>
            <a:ext cx="5837100" cy="841800"/>
          </a:xfrm>
          <a:prstGeom prst="rect">
            <a:avLst/>
          </a:prstGeom>
        </p:spPr>
        <p:txBody>
          <a:bodyPr spcFirstLastPara="1" wrap="square" lIns="91425" tIns="0" rIns="91425" bIns="91425" anchor="b" anchorCtr="0">
            <a:noAutofit/>
          </a:bodyPr>
          <a:lstStyle>
            <a:lvl1pPr marL="0" marR="0" lvl="0" indent="0" algn="l" rtl="0">
              <a:lnSpc>
                <a:spcPct val="100000"/>
              </a:lnSpc>
              <a:spcBef>
                <a:spcPts val="0"/>
              </a:spcBef>
              <a:spcAft>
                <a:spcPts val="0"/>
              </a:spcAft>
              <a:buClr>
                <a:schemeClr val="dk1"/>
              </a:buClr>
              <a:buSzPts val="3600"/>
              <a:buFont typeface="Josefin Sans"/>
              <a:buNone/>
              <a:defRPr sz="7100">
                <a:solidFill>
                  <a:schemeClr val="accent1"/>
                </a:solidFill>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cxnSp>
        <p:nvCxnSpPr>
          <p:cNvPr id="79" name="Google Shape;79;p1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80" name="Google Shape;80;p1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cxnSp>
        <p:nvCxnSpPr>
          <p:cNvPr id="81" name="Google Shape;81;p11"/>
          <p:cNvCxnSpPr/>
          <p:nvPr/>
        </p:nvCxnSpPr>
        <p:spPr>
          <a:xfrm>
            <a:off x="1835950" y="1276675"/>
            <a:ext cx="27105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79200" rIns="91425" bIns="91425" anchor="t"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84225" y="1159350"/>
            <a:ext cx="8520600" cy="3416400"/>
          </a:xfrm>
          <a:prstGeom prst="rect">
            <a:avLst/>
          </a:prstGeom>
          <a:noFill/>
          <a:ln>
            <a:noFill/>
          </a:ln>
        </p:spPr>
        <p:txBody>
          <a:bodyPr spcFirstLastPara="1" wrap="square" lIns="91425" tIns="0" rIns="91425" bIns="182875" anchor="t" anchorCtr="0">
            <a:noAutofit/>
          </a:bodyPr>
          <a:lstStyle>
            <a:lvl1pPr marL="457200" lvl="0" indent="-3429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marL="914400" lvl="1" indent="-3175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marL="1828800" lvl="3" indent="-3175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marL="2286000" lvl="4" indent="-31115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marL="2743200" lvl="5"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marL="3200400" lvl="6"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marL="3657600" lvl="7"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marL="4114800" lvl="8"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91" r:id="rId10"/>
    <p:sldLayoutId id="2147483690" r:id="rId11"/>
    <p:sldLayoutId id="2147483689" r:id="rId12"/>
    <p:sldLayoutId id="2147483688" r:id="rId13"/>
    <p:sldLayoutId id="2147483687"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2" r:id="rId37"/>
    <p:sldLayoutId id="2147483683"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slide" Target="slide16.xml"/><Relationship Id="rId5" Type="http://schemas.openxmlformats.org/officeDocument/2006/relationships/slide" Target="slide5.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4.sv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hyperlink" Target="https://vi.wikipedia.org/wiki/Microsoft_Teams" TargetMode="External"/><Relationship Id="rId4" Type="http://schemas.openxmlformats.org/officeDocument/2006/relationships/image" Target="../media/image12.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photos/GWe0dlVD9e0"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5" Type="http://schemas.openxmlformats.org/officeDocument/2006/relationships/hyperlink" Target="https://www.cleanpng.com/png-business-presentation-information-clip-art-vector-336571/" TargetMode="External"/><Relationship Id="rId4" Type="http://schemas.openxmlformats.org/officeDocument/2006/relationships/hyperlink" Target="https://www.microsoft.com/en-gb/microsoft-teams/group-chat-softwa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6.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hyperlink" Target="https://unsplash.com/photos/5fNmWej4tAA" TargetMode="External"/><Relationship Id="rId2" Type="http://schemas.openxmlformats.org/officeDocument/2006/relationships/notesSlide" Target="../notesSlides/notesSlide31.xml"/><Relationship Id="rId1" Type="http://schemas.openxmlformats.org/officeDocument/2006/relationships/slideLayout" Target="../slideLayouts/slideLayout36.xml"/><Relationship Id="rId6" Type="http://schemas.openxmlformats.org/officeDocument/2006/relationships/hyperlink" Target="https://hakimisolutions.com/blog/guide-to-choose-website-maintenance-partner/" TargetMode="External"/><Relationship Id="rId5" Type="http://schemas.openxmlformats.org/officeDocument/2006/relationships/hyperlink" Target="https://www.godaddy.com/en-uk" TargetMode="External"/><Relationship Id="rId4" Type="http://schemas.openxmlformats.org/officeDocument/2006/relationships/hyperlink" Target="https://cloud.google.com/solutions/web-host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50" name="Google Shape;350;p45"/>
          <p:cNvSpPr txBox="1">
            <a:spLocks noGrp="1"/>
          </p:cNvSpPr>
          <p:nvPr>
            <p:ph type="title"/>
          </p:nvPr>
        </p:nvSpPr>
        <p:spPr>
          <a:xfrm>
            <a:off x="1700210" y="1676632"/>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Overview of the purpose of the project </a:t>
            </a:r>
            <a:endParaRPr/>
          </a:p>
        </p:txBody>
      </p:sp>
      <p:sp>
        <p:nvSpPr>
          <p:cNvPr id="351" name="Google Shape;351;p45">
            <a:hlinkClick r:id="rId3" action="ppaction://hlinksldjump"/>
          </p:cNvPr>
          <p:cNvSpPr txBox="1">
            <a:spLocks noGrp="1"/>
          </p:cNvSpPr>
          <p:nvPr>
            <p:ph type="title" idx="2"/>
          </p:nvPr>
        </p:nvSpPr>
        <p:spPr>
          <a:xfrm>
            <a:off x="1123179" y="1610932"/>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01</a:t>
            </a:r>
            <a:endParaRPr/>
          </a:p>
        </p:txBody>
      </p:sp>
      <p:sp>
        <p:nvSpPr>
          <p:cNvPr id="353" name="Google Shape;353;p45"/>
          <p:cNvSpPr txBox="1">
            <a:spLocks noGrp="1"/>
          </p:cNvSpPr>
          <p:nvPr>
            <p:ph type="title" idx="3"/>
          </p:nvPr>
        </p:nvSpPr>
        <p:spPr>
          <a:xfrm>
            <a:off x="1697222" y="2581928"/>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 software design decision(s) </a:t>
            </a:r>
            <a:endParaRPr/>
          </a:p>
        </p:txBody>
      </p:sp>
      <p:sp>
        <p:nvSpPr>
          <p:cNvPr id="354" name="Google Shape;354;p45">
            <a:hlinkClick r:id="rId4" action="ppaction://hlinksldjump"/>
          </p:cNvPr>
          <p:cNvSpPr txBox="1">
            <a:spLocks noGrp="1"/>
          </p:cNvSpPr>
          <p:nvPr>
            <p:ph type="title" idx="4"/>
          </p:nvPr>
        </p:nvSpPr>
        <p:spPr>
          <a:xfrm>
            <a:off x="1121222" y="2516228"/>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03</a:t>
            </a:r>
            <a:endParaRPr/>
          </a:p>
        </p:txBody>
      </p:sp>
      <p:sp>
        <p:nvSpPr>
          <p:cNvPr id="356" name="Google Shape;356;p45"/>
          <p:cNvSpPr txBox="1">
            <a:spLocks noGrp="1"/>
          </p:cNvSpPr>
          <p:nvPr>
            <p:ph type="title" idx="6"/>
          </p:nvPr>
        </p:nvSpPr>
        <p:spPr>
          <a:xfrm>
            <a:off x="5664910" y="1676632"/>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Project software architecture </a:t>
            </a:r>
            <a:endParaRPr/>
          </a:p>
        </p:txBody>
      </p:sp>
      <p:sp>
        <p:nvSpPr>
          <p:cNvPr id="357" name="Google Shape;357;p45">
            <a:hlinkClick r:id="rId5" action="ppaction://hlinksldjump"/>
          </p:cNvPr>
          <p:cNvSpPr txBox="1">
            <a:spLocks noGrp="1"/>
          </p:cNvSpPr>
          <p:nvPr>
            <p:ph type="title" idx="7"/>
          </p:nvPr>
        </p:nvSpPr>
        <p:spPr>
          <a:xfrm>
            <a:off x="5088910" y="1610932"/>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sp>
        <p:nvSpPr>
          <p:cNvPr id="359" name="Google Shape;359;p45"/>
          <p:cNvSpPr txBox="1">
            <a:spLocks noGrp="1"/>
          </p:cNvSpPr>
          <p:nvPr>
            <p:ph type="title" idx="9"/>
          </p:nvPr>
        </p:nvSpPr>
        <p:spPr>
          <a:xfrm>
            <a:off x="5662500" y="2597693"/>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a:t>A demonstration of key or interesting features</a:t>
            </a:r>
            <a:endParaRPr/>
          </a:p>
        </p:txBody>
      </p:sp>
      <p:sp>
        <p:nvSpPr>
          <p:cNvPr id="360" name="Google Shape;360;p45">
            <a:hlinkClick r:id="rId6" action="ppaction://hlinksldjump"/>
          </p:cNvPr>
          <p:cNvSpPr txBox="1">
            <a:spLocks noGrp="1"/>
          </p:cNvSpPr>
          <p:nvPr>
            <p:ph type="title" idx="13"/>
          </p:nvPr>
        </p:nvSpPr>
        <p:spPr>
          <a:xfrm>
            <a:off x="5087456" y="2531993"/>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04</a:t>
            </a:r>
            <a:endParaRPr/>
          </a:p>
        </p:txBody>
      </p:sp>
      <p:cxnSp>
        <p:nvCxnSpPr>
          <p:cNvPr id="362" name="Google Shape;362;p45"/>
          <p:cNvCxnSpPr>
            <a:cxnSpLocks/>
          </p:cNvCxnSpPr>
          <p:nvPr/>
        </p:nvCxnSpPr>
        <p:spPr>
          <a:xfrm>
            <a:off x="1028317" y="1704438"/>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3" name="Google Shape;363;p45"/>
          <p:cNvCxnSpPr>
            <a:cxnSpLocks/>
          </p:cNvCxnSpPr>
          <p:nvPr/>
        </p:nvCxnSpPr>
        <p:spPr>
          <a:xfrm>
            <a:off x="1025429" y="2609734"/>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4" name="Google Shape;364;p45"/>
          <p:cNvCxnSpPr>
            <a:cxnSpLocks/>
          </p:cNvCxnSpPr>
          <p:nvPr/>
        </p:nvCxnSpPr>
        <p:spPr>
          <a:xfrm>
            <a:off x="4994073" y="1704438"/>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5" name="Google Shape;365;p45"/>
          <p:cNvCxnSpPr>
            <a:cxnSpLocks/>
          </p:cNvCxnSpPr>
          <p:nvPr/>
        </p:nvCxnSpPr>
        <p:spPr>
          <a:xfrm>
            <a:off x="4993973" y="2625499"/>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366" name="Google Shape;366;p4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67" name="Google Shape;367;p4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9" name="Google Shape;353;p45">
            <a:extLst>
              <a:ext uri="{FF2B5EF4-FFF2-40B4-BE49-F238E27FC236}">
                <a16:creationId xmlns:a16="http://schemas.microsoft.com/office/drawing/2014/main" id="{12336318-7661-AA1E-C918-AC9A22CA4691}"/>
              </a:ext>
            </a:extLst>
          </p:cNvPr>
          <p:cNvSpPr txBox="1">
            <a:spLocks/>
          </p:cNvSpPr>
          <p:nvPr/>
        </p:nvSpPr>
        <p:spPr>
          <a:xfrm>
            <a:off x="1696266" y="3442876"/>
            <a:ext cx="29631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Josefin Sans"/>
              <a:buNone/>
              <a:defRPr sz="1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r>
              <a:rPr lang="en-GB"/>
              <a:t>How your group communicated</a:t>
            </a:r>
          </a:p>
        </p:txBody>
      </p:sp>
      <p:sp>
        <p:nvSpPr>
          <p:cNvPr id="10" name="Google Shape;354;p45">
            <a:hlinkClick r:id="rId4" action="ppaction://hlinksldjump"/>
            <a:extLst>
              <a:ext uri="{FF2B5EF4-FFF2-40B4-BE49-F238E27FC236}">
                <a16:creationId xmlns:a16="http://schemas.microsoft.com/office/drawing/2014/main" id="{DAAAC932-4BD2-477D-B8C3-0D890F36B78E}"/>
              </a:ext>
            </a:extLst>
          </p:cNvPr>
          <p:cNvSpPr txBox="1">
            <a:spLocks/>
          </p:cNvSpPr>
          <p:nvPr/>
        </p:nvSpPr>
        <p:spPr>
          <a:xfrm>
            <a:off x="1120266" y="3377176"/>
            <a:ext cx="576000" cy="593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9pPr>
          </a:lstStyle>
          <a:p>
            <a:r>
              <a:rPr lang="en"/>
              <a:t>05</a:t>
            </a:r>
          </a:p>
        </p:txBody>
      </p:sp>
      <p:sp>
        <p:nvSpPr>
          <p:cNvPr id="11" name="Google Shape;359;p45">
            <a:extLst>
              <a:ext uri="{FF2B5EF4-FFF2-40B4-BE49-F238E27FC236}">
                <a16:creationId xmlns:a16="http://schemas.microsoft.com/office/drawing/2014/main" id="{3064E626-2F91-AA54-C3A5-85B3FDBD446E}"/>
              </a:ext>
            </a:extLst>
          </p:cNvPr>
          <p:cNvSpPr txBox="1">
            <a:spLocks/>
          </p:cNvSpPr>
          <p:nvPr/>
        </p:nvSpPr>
        <p:spPr>
          <a:xfrm>
            <a:off x="5662022" y="3375433"/>
            <a:ext cx="2963100" cy="8688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Josefin Sans"/>
              <a:buNone/>
              <a:defRPr sz="1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pPr>
              <a:buSzPts val="1100"/>
              <a:buFont typeface="Arial"/>
              <a:buNone/>
            </a:pPr>
            <a:r>
              <a:rPr lang="en-GB"/>
              <a:t>Something non-technical that you learned during the project</a:t>
            </a:r>
          </a:p>
        </p:txBody>
      </p:sp>
      <p:sp>
        <p:nvSpPr>
          <p:cNvPr id="12" name="Google Shape;360;p45">
            <a:hlinkClick r:id="rId6" action="ppaction://hlinksldjump"/>
            <a:extLst>
              <a:ext uri="{FF2B5EF4-FFF2-40B4-BE49-F238E27FC236}">
                <a16:creationId xmlns:a16="http://schemas.microsoft.com/office/drawing/2014/main" id="{22447EAE-2C66-9590-5212-424434D3E2ED}"/>
              </a:ext>
            </a:extLst>
          </p:cNvPr>
          <p:cNvSpPr txBox="1">
            <a:spLocks/>
          </p:cNvSpPr>
          <p:nvPr/>
        </p:nvSpPr>
        <p:spPr>
          <a:xfrm>
            <a:off x="5086022" y="3456529"/>
            <a:ext cx="576000" cy="593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9pPr>
          </a:lstStyle>
          <a:p>
            <a:r>
              <a:rPr lang="en"/>
              <a:t>06</a:t>
            </a:r>
          </a:p>
        </p:txBody>
      </p:sp>
      <p:cxnSp>
        <p:nvCxnSpPr>
          <p:cNvPr id="14" name="Google Shape;363;p45">
            <a:extLst>
              <a:ext uri="{FF2B5EF4-FFF2-40B4-BE49-F238E27FC236}">
                <a16:creationId xmlns:a16="http://schemas.microsoft.com/office/drawing/2014/main" id="{C222B791-F8C2-6651-8BFB-56CF3632504C}"/>
              </a:ext>
            </a:extLst>
          </p:cNvPr>
          <p:cNvCxnSpPr>
            <a:cxnSpLocks/>
          </p:cNvCxnSpPr>
          <p:nvPr/>
        </p:nvCxnSpPr>
        <p:spPr>
          <a:xfrm>
            <a:off x="1025429" y="3470682"/>
            <a:ext cx="0" cy="425700"/>
          </a:xfrm>
          <a:prstGeom prst="straightConnector1">
            <a:avLst/>
          </a:prstGeom>
          <a:noFill/>
          <a:ln w="76200" cap="flat" cmpd="sng">
            <a:solidFill>
              <a:schemeClr val="accent1"/>
            </a:solidFill>
            <a:prstDash val="solid"/>
            <a:round/>
            <a:headEnd type="none" w="med" len="med"/>
            <a:tailEnd type="none" w="med" len="med"/>
          </a:ln>
        </p:spPr>
      </p:cxnSp>
      <p:cxnSp>
        <p:nvCxnSpPr>
          <p:cNvPr id="15" name="Google Shape;365;p45">
            <a:extLst>
              <a:ext uri="{FF2B5EF4-FFF2-40B4-BE49-F238E27FC236}">
                <a16:creationId xmlns:a16="http://schemas.microsoft.com/office/drawing/2014/main" id="{BC356B25-6D4E-1DDF-6B2A-627C220A5F31}"/>
              </a:ext>
            </a:extLst>
          </p:cNvPr>
          <p:cNvCxnSpPr>
            <a:cxnSpLocks/>
          </p:cNvCxnSpPr>
          <p:nvPr/>
        </p:nvCxnSpPr>
        <p:spPr>
          <a:xfrm>
            <a:off x="4992539" y="3550035"/>
            <a:ext cx="0" cy="425700"/>
          </a:xfrm>
          <a:prstGeom prst="straightConnector1">
            <a:avLst/>
          </a:prstGeom>
          <a:noFill/>
          <a:ln w="76200" cap="flat" cmpd="sng">
            <a:solidFill>
              <a:schemeClr val="accent1"/>
            </a:solidFill>
            <a:prstDash val="solid"/>
            <a:round/>
            <a:headEnd type="none" w="med" len="med"/>
            <a:tailEnd type="none" w="med" len="med"/>
          </a:ln>
        </p:spPr>
      </p:cxnSp>
      <p:sp>
        <p:nvSpPr>
          <p:cNvPr id="35" name="Google Shape;353;p45">
            <a:extLst>
              <a:ext uri="{FF2B5EF4-FFF2-40B4-BE49-F238E27FC236}">
                <a16:creationId xmlns:a16="http://schemas.microsoft.com/office/drawing/2014/main" id="{7D582D97-4110-D851-BBAF-D1CB6A6F3CDF}"/>
              </a:ext>
            </a:extLst>
          </p:cNvPr>
          <p:cNvSpPr txBox="1">
            <a:spLocks/>
          </p:cNvSpPr>
          <p:nvPr/>
        </p:nvSpPr>
        <p:spPr>
          <a:xfrm>
            <a:off x="1696266" y="4298237"/>
            <a:ext cx="29631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Josefin Sans"/>
              <a:buNone/>
              <a:defRPr sz="1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r>
              <a:rPr lang="en-GB"/>
              <a:t>Realistic plans to take this project onwards </a:t>
            </a:r>
          </a:p>
        </p:txBody>
      </p:sp>
      <p:sp>
        <p:nvSpPr>
          <p:cNvPr id="36" name="Google Shape;354;p45">
            <a:hlinkClick r:id="rId4" action="ppaction://hlinksldjump"/>
            <a:extLst>
              <a:ext uri="{FF2B5EF4-FFF2-40B4-BE49-F238E27FC236}">
                <a16:creationId xmlns:a16="http://schemas.microsoft.com/office/drawing/2014/main" id="{2F6F89A1-E056-344D-EC84-E42052DB7881}"/>
              </a:ext>
            </a:extLst>
          </p:cNvPr>
          <p:cNvSpPr txBox="1">
            <a:spLocks/>
          </p:cNvSpPr>
          <p:nvPr/>
        </p:nvSpPr>
        <p:spPr>
          <a:xfrm>
            <a:off x="1120266" y="4232537"/>
            <a:ext cx="576000" cy="593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9pPr>
          </a:lstStyle>
          <a:p>
            <a:r>
              <a:rPr lang="en"/>
              <a:t>07</a:t>
            </a:r>
          </a:p>
        </p:txBody>
      </p:sp>
      <p:cxnSp>
        <p:nvCxnSpPr>
          <p:cNvPr id="37" name="Google Shape;363;p45">
            <a:extLst>
              <a:ext uri="{FF2B5EF4-FFF2-40B4-BE49-F238E27FC236}">
                <a16:creationId xmlns:a16="http://schemas.microsoft.com/office/drawing/2014/main" id="{A49CA332-24F7-0518-16A4-F819190A215A}"/>
              </a:ext>
            </a:extLst>
          </p:cNvPr>
          <p:cNvCxnSpPr>
            <a:cxnSpLocks/>
          </p:cNvCxnSpPr>
          <p:nvPr/>
        </p:nvCxnSpPr>
        <p:spPr>
          <a:xfrm>
            <a:off x="1025429" y="4326043"/>
            <a:ext cx="0" cy="42570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7"/>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86" name="Google Shape;386;p47"/>
          <p:cNvSpPr txBox="1">
            <a:spLocks noGrp="1"/>
          </p:cNvSpPr>
          <p:nvPr>
            <p:ph type="subTitle" idx="1"/>
          </p:nvPr>
        </p:nvSpPr>
        <p:spPr>
          <a:xfrm>
            <a:off x="1410325" y="1727250"/>
            <a:ext cx="5264700" cy="2321100"/>
          </a:xfrm>
          <a:prstGeom prst="rect">
            <a:avLst/>
          </a:prstGeom>
        </p:spPr>
        <p:txBody>
          <a:bodyPr spcFirstLastPara="1" wrap="square" lIns="91425" tIns="0" rIns="91425" bIns="91425" anchor="ctr" anchorCtr="0">
            <a:noAutofit/>
          </a:bodyPr>
          <a:lstStyle/>
          <a:p>
            <a:pPr marL="457200" lvl="1" indent="0">
              <a:buNone/>
            </a:pPr>
            <a:r>
              <a:rPr lang="en">
                <a:cs typeface="Arial"/>
              </a:rPr>
              <a:t>•Easy</a:t>
            </a:r>
            <a:r>
              <a:rPr lang="en"/>
              <a:t> to Maintain – The website had to be easy for a novice user to maintain and use, another concern of the client</a:t>
            </a:r>
            <a:endParaRPr lang="en-US"/>
          </a:p>
          <a:p>
            <a:pPr marL="457200" lvl="1" indent="0">
              <a:buNone/>
            </a:pPr>
            <a:r>
              <a:rPr lang="en">
                <a:cs typeface="Arial"/>
              </a:rPr>
              <a:t>•Intended Use Case – The website needs to contain appropriate information in </a:t>
            </a:r>
            <a:r>
              <a:rPr lang="en"/>
              <a:t>a clear format, while the client provided us with content for the website it was important that any information we did put on the website was easily legible</a:t>
            </a:r>
            <a:endParaRPr lang="en-US"/>
          </a:p>
          <a:p>
            <a:pPr marL="0" indent="0">
              <a:buFont typeface="Josefin Sans Light"/>
              <a:buNone/>
            </a:pPr>
            <a:endParaRPr lang="en">
              <a:cs typeface="Arial"/>
            </a:endParaRPr>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Considerations Continued…</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3134379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7"/>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86" name="Google Shape;386;p47"/>
          <p:cNvSpPr txBox="1">
            <a:spLocks noGrp="1"/>
          </p:cNvSpPr>
          <p:nvPr>
            <p:ph type="subTitle" idx="1"/>
          </p:nvPr>
        </p:nvSpPr>
        <p:spPr>
          <a:xfrm>
            <a:off x="1410325" y="1899778"/>
            <a:ext cx="5264700" cy="2321100"/>
          </a:xfrm>
          <a:prstGeom prst="rect">
            <a:avLst/>
          </a:prstGeom>
        </p:spPr>
        <p:txBody>
          <a:bodyPr spcFirstLastPara="1" wrap="square" lIns="91425" tIns="0" rIns="91425" bIns="91425" anchor="ctr" anchorCtr="0">
            <a:noAutofit/>
          </a:bodyPr>
          <a:lstStyle/>
          <a:p>
            <a:pPr marL="0" indent="0">
              <a:buNone/>
            </a:pPr>
            <a:r>
              <a:rPr lang="en">
                <a:cs typeface="Arial"/>
              </a:rPr>
              <a:t>•As mentioned, the </a:t>
            </a:r>
            <a:r>
              <a:rPr lang="en"/>
              <a:t>considerations played a pivotal role in our choices when developing the website</a:t>
            </a:r>
            <a:endParaRPr lang="en-US"/>
          </a:p>
          <a:p>
            <a:pPr marL="0" indent="0">
              <a:buNone/>
            </a:pPr>
            <a:r>
              <a:rPr lang="en">
                <a:cs typeface="Arial"/>
              </a:rPr>
              <a:t>•</a:t>
            </a:r>
            <a:r>
              <a:rPr lang="en"/>
              <a:t>As can be seen from looking </a:t>
            </a:r>
            <a:r>
              <a:rPr lang="en">
                <a:cs typeface="Arial"/>
              </a:rPr>
              <a:t>through our website there is </a:t>
            </a:r>
            <a:r>
              <a:rPr lang="en"/>
              <a:t>a </a:t>
            </a:r>
            <a:r>
              <a:rPr lang="en">
                <a:cs typeface="Arial"/>
              </a:rPr>
              <a:t>clear focus on ease </a:t>
            </a:r>
            <a:r>
              <a:rPr lang="en"/>
              <a:t>of </a:t>
            </a:r>
            <a:r>
              <a:rPr lang="en">
                <a:cs typeface="Arial"/>
              </a:rPr>
              <a:t>use and accessibility</a:t>
            </a:r>
            <a:endParaRPr lang="en-US"/>
          </a:p>
          <a:p>
            <a:pPr marL="0" indent="0">
              <a:buNone/>
            </a:pPr>
            <a:r>
              <a:rPr lang="en">
                <a:cs typeface="Arial"/>
              </a:rPr>
              <a:t>•The website </a:t>
            </a:r>
            <a:r>
              <a:rPr lang="en"/>
              <a:t>further presents the user with all required </a:t>
            </a:r>
            <a:r>
              <a:rPr lang="en">
                <a:cs typeface="Arial"/>
              </a:rPr>
              <a:t>information</a:t>
            </a:r>
            <a:r>
              <a:rPr lang="en"/>
              <a:t>, while still remaining easy to navigate</a:t>
            </a:r>
          </a:p>
          <a:p>
            <a:pPr marL="0" indent="0">
              <a:buNone/>
            </a:pPr>
            <a:r>
              <a:rPr lang="en">
                <a:cs typeface="Arial"/>
              </a:rPr>
              <a:t>•</a:t>
            </a:r>
            <a:r>
              <a:rPr lang="en"/>
              <a:t>I will briefly discuss this on a few of the pages</a:t>
            </a:r>
            <a:endParaRPr/>
          </a:p>
          <a:p>
            <a:pPr marL="0" indent="0">
              <a:buFont typeface="Josefin Sans Light"/>
              <a:buNone/>
            </a:pPr>
            <a:endParaRPr lang="en">
              <a:cs typeface="Arial"/>
            </a:endParaRPr>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r>
              <a:rPr lang="en"/>
              <a:t>Application of Considerations</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3801412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r>
              <a:rPr lang="en"/>
              <a:t>Home Page</a:t>
            </a:r>
            <a:endParaRPr lang="en-US"/>
          </a:p>
        </p:txBody>
      </p:sp>
      <p:sp>
        <p:nvSpPr>
          <p:cNvPr id="1745" name="Google Shape;1745;p82"/>
          <p:cNvSpPr txBox="1">
            <a:spLocks noGrp="1"/>
          </p:cNvSpPr>
          <p:nvPr>
            <p:ph type="subTitle" idx="1"/>
          </p:nvPr>
        </p:nvSpPr>
        <p:spPr>
          <a:xfrm>
            <a:off x="1018525" y="1353390"/>
            <a:ext cx="6834600" cy="2446200"/>
          </a:xfrm>
          <a:prstGeom prst="rect">
            <a:avLst/>
          </a:prstGeom>
        </p:spPr>
        <p:txBody>
          <a:bodyPr spcFirstLastPara="1" wrap="square" lIns="91425" tIns="91425" rIns="91425" bIns="91425" anchor="t" anchorCtr="0">
            <a:noAutofit/>
          </a:bodyPr>
          <a:lstStyle/>
          <a:p>
            <a:pPr marL="0" indent="0">
              <a:buNone/>
            </a:pPr>
            <a:r>
              <a:rPr lang="en-GB"/>
              <a:t>•Simple, Easy to Understand &amp; Navigate</a:t>
            </a:r>
            <a:endParaRPr lang="en-US"/>
          </a:p>
          <a:p>
            <a:pPr marL="457200" lvl="1" indent="0">
              <a:buNone/>
            </a:pPr>
            <a:r>
              <a:rPr lang="en-GB"/>
              <a:t>•Provides clear structure to the user in the form of a navigation bar at the top of the page</a:t>
            </a:r>
            <a:endParaRPr lang="en"/>
          </a:p>
          <a:p>
            <a:pPr marL="457200" lvl="1" indent="0">
              <a:buNone/>
            </a:pPr>
            <a:r>
              <a:rPr lang="en-GB"/>
              <a:t>•Each section was chosen in conjunction with the client to ensure it met their needs</a:t>
            </a:r>
            <a:endParaRPr lang="en"/>
          </a:p>
          <a:p>
            <a:pPr marL="914400" lvl="2" indent="0">
              <a:buNone/>
            </a:pPr>
            <a:r>
              <a:rPr lang="en-GB"/>
              <a:t>•The navigation bar was later revised after the client explained their need for ‘dropdown’ options which is what ended up in the final production version of the site</a:t>
            </a:r>
            <a:endParaRPr lang="en"/>
          </a:p>
          <a:p>
            <a:pPr marL="914400" lvl="2" indent="0">
              <a:buNone/>
            </a:pPr>
            <a:r>
              <a:rPr lang="en-GB"/>
              <a:t>•The current page that the user is on was also highlighted in the production version to further enhance the understandability of the site to the end user</a:t>
            </a:r>
            <a:endParaRPr lang="en"/>
          </a:p>
          <a:p>
            <a:pPr marL="457200" lvl="1" indent="0">
              <a:buNone/>
            </a:pPr>
            <a:r>
              <a:rPr lang="en-GB"/>
              <a:t>•The logo is clearly visible on the page ensuring that it is clear to the end-user where they are </a:t>
            </a:r>
            <a:endParaRPr lang="en"/>
          </a:p>
        </p:txBody>
      </p:sp>
    </p:spTree>
    <p:extLst>
      <p:ext uri="{BB962C8B-B14F-4D97-AF65-F5344CB8AC3E}">
        <p14:creationId xmlns:p14="http://schemas.microsoft.com/office/powerpoint/2010/main" val="71743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335A86F-AB42-07C5-7753-61EF49502AE4}"/>
              </a:ext>
            </a:extLst>
          </p:cNvPr>
          <p:cNvSpPr>
            <a:spLocks noGrp="1"/>
          </p:cNvSpPr>
          <p:nvPr>
            <p:ph type="subTitle" idx="1"/>
          </p:nvPr>
        </p:nvSpPr>
        <p:spPr>
          <a:xfrm>
            <a:off x="1018525" y="1457300"/>
            <a:ext cx="6834600" cy="2678282"/>
          </a:xfrm>
        </p:spPr>
        <p:txBody>
          <a:bodyPr/>
          <a:lstStyle/>
          <a:p>
            <a:r>
              <a:rPr lang="en-US"/>
              <a:t>Looking further down on the home page, there are two sections containing information on upcoming events, and recent blogs</a:t>
            </a:r>
          </a:p>
          <a:p>
            <a:pPr lvl="1"/>
            <a:r>
              <a:rPr lang="en-US"/>
              <a:t>In doing this we made information readily available to the websites user and further ensured that the user can easily navigate and understand the site</a:t>
            </a:r>
          </a:p>
          <a:p>
            <a:pPr lvl="2"/>
            <a:r>
              <a:rPr lang="en-US"/>
              <a:t>Links to the actual blog and event pages are also found here for user convenience</a:t>
            </a:r>
          </a:p>
          <a:p>
            <a:pPr lvl="1"/>
            <a:r>
              <a:rPr lang="en-US"/>
              <a:t>A short selection of these events and blogs shown here to ensure the user is not overwhelmed with information on the site</a:t>
            </a:r>
          </a:p>
          <a:p>
            <a:r>
              <a:rPr lang="en-US"/>
              <a:t>The home page also contains a view of the companies twitter feed to allow a site viewer to get quick access to up to date information from the charity themselves</a:t>
            </a:r>
          </a:p>
          <a:p>
            <a:endParaRPr lang="en-US"/>
          </a:p>
        </p:txBody>
      </p:sp>
      <p:sp>
        <p:nvSpPr>
          <p:cNvPr id="3" name="Title 2">
            <a:extLst>
              <a:ext uri="{FF2B5EF4-FFF2-40B4-BE49-F238E27FC236}">
                <a16:creationId xmlns:a16="http://schemas.microsoft.com/office/drawing/2014/main" id="{4A144EE6-BA09-B6C3-3C56-030FC7A05386}"/>
              </a:ext>
            </a:extLst>
          </p:cNvPr>
          <p:cNvSpPr>
            <a:spLocks noGrp="1"/>
          </p:cNvSpPr>
          <p:nvPr>
            <p:ph type="title"/>
          </p:nvPr>
        </p:nvSpPr>
        <p:spPr/>
        <p:txBody>
          <a:bodyPr/>
          <a:lstStyle/>
          <a:p>
            <a:r>
              <a:rPr lang="en-US"/>
              <a:t>Home Page Continued…</a:t>
            </a:r>
          </a:p>
        </p:txBody>
      </p:sp>
    </p:spTree>
    <p:extLst>
      <p:ext uri="{BB962C8B-B14F-4D97-AF65-F5344CB8AC3E}">
        <p14:creationId xmlns:p14="http://schemas.microsoft.com/office/powerpoint/2010/main" val="67747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D9CCC6-FA83-8538-3674-5CA59D7659CA}"/>
              </a:ext>
            </a:extLst>
          </p:cNvPr>
          <p:cNvSpPr>
            <a:spLocks noGrp="1"/>
          </p:cNvSpPr>
          <p:nvPr>
            <p:ph type="subTitle" idx="1"/>
          </p:nvPr>
        </p:nvSpPr>
        <p:spPr/>
        <p:txBody>
          <a:bodyPr/>
          <a:lstStyle/>
          <a:p>
            <a:r>
              <a:rPr lang="en-US"/>
              <a:t>The About Us page exists to provide an end user with all the information they need to understand the mission of the charity</a:t>
            </a:r>
          </a:p>
          <a:p>
            <a:r>
              <a:rPr lang="en-US"/>
              <a:t>The page contains lots of information, but it remains easy to understand</a:t>
            </a:r>
          </a:p>
          <a:p>
            <a:r>
              <a:rPr lang="en-US"/>
              <a:t>To further improve the accessibility of the website we added direct contact links to each of the members of the group, meaning all a user would have to do is click the link and immediately be taken to an email form where they can directly contact a member</a:t>
            </a:r>
          </a:p>
        </p:txBody>
      </p:sp>
      <p:sp>
        <p:nvSpPr>
          <p:cNvPr id="3" name="Title 2">
            <a:extLst>
              <a:ext uri="{FF2B5EF4-FFF2-40B4-BE49-F238E27FC236}">
                <a16:creationId xmlns:a16="http://schemas.microsoft.com/office/drawing/2014/main" id="{56AA231A-C8E2-78C0-7B8C-F5DADCAA2830}"/>
              </a:ext>
            </a:extLst>
          </p:cNvPr>
          <p:cNvSpPr>
            <a:spLocks noGrp="1"/>
          </p:cNvSpPr>
          <p:nvPr>
            <p:ph type="title"/>
          </p:nvPr>
        </p:nvSpPr>
        <p:spPr/>
        <p:txBody>
          <a:bodyPr/>
          <a:lstStyle/>
          <a:p>
            <a:r>
              <a:rPr lang="en-US"/>
              <a:t>About Us Page</a:t>
            </a:r>
          </a:p>
        </p:txBody>
      </p:sp>
    </p:spTree>
    <p:extLst>
      <p:ext uri="{BB962C8B-B14F-4D97-AF65-F5344CB8AC3E}">
        <p14:creationId xmlns:p14="http://schemas.microsoft.com/office/powerpoint/2010/main" val="287399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76DDCF2-7B60-A2E7-115A-3CC099DD946A}"/>
              </a:ext>
            </a:extLst>
          </p:cNvPr>
          <p:cNvSpPr>
            <a:spLocks noGrp="1"/>
          </p:cNvSpPr>
          <p:nvPr>
            <p:ph type="subTitle" idx="1"/>
          </p:nvPr>
        </p:nvSpPr>
        <p:spPr/>
        <p:txBody>
          <a:bodyPr/>
          <a:lstStyle/>
          <a:p>
            <a:r>
              <a:rPr lang="en-US"/>
              <a:t>The blog page follows the same principles of our website in that it promotes ease of access to the content</a:t>
            </a:r>
          </a:p>
          <a:p>
            <a:r>
              <a:rPr lang="en-US"/>
              <a:t>The page contains all the blog posts split into categories as defined by the client (Blog, Testimonials, Case Studies)</a:t>
            </a:r>
          </a:p>
          <a:p>
            <a:r>
              <a:rPr lang="en-US"/>
              <a:t>The page also contains an easy to understand form to submit a new blog, in which a practitioner or admin can approve or deny the post, improving ease of use both for the end user and for the admin</a:t>
            </a:r>
          </a:p>
        </p:txBody>
      </p:sp>
      <p:sp>
        <p:nvSpPr>
          <p:cNvPr id="3" name="Title 2">
            <a:extLst>
              <a:ext uri="{FF2B5EF4-FFF2-40B4-BE49-F238E27FC236}">
                <a16:creationId xmlns:a16="http://schemas.microsoft.com/office/drawing/2014/main" id="{FAF81107-6240-36BB-ED47-61E6EA663B3C}"/>
              </a:ext>
            </a:extLst>
          </p:cNvPr>
          <p:cNvSpPr>
            <a:spLocks noGrp="1"/>
          </p:cNvSpPr>
          <p:nvPr>
            <p:ph type="title"/>
          </p:nvPr>
        </p:nvSpPr>
        <p:spPr/>
        <p:txBody>
          <a:bodyPr/>
          <a:lstStyle/>
          <a:p>
            <a:r>
              <a:rPr lang="en-US"/>
              <a:t>Blog Page</a:t>
            </a:r>
          </a:p>
        </p:txBody>
      </p:sp>
    </p:spTree>
    <p:extLst>
      <p:ext uri="{BB962C8B-B14F-4D97-AF65-F5344CB8AC3E}">
        <p14:creationId xmlns:p14="http://schemas.microsoft.com/office/powerpoint/2010/main" val="238960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72"/>
          <p:cNvSpPr/>
          <p:nvPr/>
        </p:nvSpPr>
        <p:spPr>
          <a:xfrm>
            <a:off x="4943642" y="948071"/>
            <a:ext cx="4080705" cy="3662843"/>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1274" name="Google Shape;1274;p72">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275" name="Google Shape;1275;p72">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1276" name="Google Shape;1276;p72"/>
          <p:cNvSpPr txBox="1">
            <a:spLocks noGrp="1"/>
          </p:cNvSpPr>
          <p:nvPr>
            <p:ph type="title"/>
          </p:nvPr>
        </p:nvSpPr>
        <p:spPr>
          <a:xfrm>
            <a:off x="5292000" y="2265352"/>
            <a:ext cx="3561214" cy="13642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 demonstration of key or interesting features</a:t>
            </a:r>
          </a:p>
        </p:txBody>
      </p:sp>
      <p:sp>
        <p:nvSpPr>
          <p:cNvPr id="1277" name="Google Shape;1277;p72"/>
          <p:cNvSpPr txBox="1">
            <a:spLocks noGrp="1"/>
          </p:cNvSpPr>
          <p:nvPr>
            <p:ph type="title" idx="2"/>
          </p:nvPr>
        </p:nvSpPr>
        <p:spPr>
          <a:xfrm>
            <a:off x="5292001" y="1625200"/>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04</a:t>
            </a:r>
            <a:endParaRPr/>
          </a:p>
        </p:txBody>
      </p:sp>
      <p:sp>
        <p:nvSpPr>
          <p:cNvPr id="1278" name="Google Shape;1278;p72"/>
          <p:cNvSpPr txBox="1">
            <a:spLocks noGrp="1"/>
          </p:cNvSpPr>
          <p:nvPr>
            <p:ph type="subTitle" idx="1"/>
          </p:nvPr>
        </p:nvSpPr>
        <p:spPr>
          <a:xfrm>
            <a:off x="5292000" y="3900760"/>
            <a:ext cx="30273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Harry Chambers</a:t>
            </a:r>
          </a:p>
        </p:txBody>
      </p:sp>
      <p:pic>
        <p:nvPicPr>
          <p:cNvPr id="3" name="Picture 3" descr="Graphical user interface, application&#10;&#10;Description automatically generated">
            <a:extLst>
              <a:ext uri="{FF2B5EF4-FFF2-40B4-BE49-F238E27FC236}">
                <a16:creationId xmlns:a16="http://schemas.microsoft.com/office/drawing/2014/main" id="{B027EF32-B43F-47D0-215F-61D9D4DC8BAC}"/>
              </a:ext>
            </a:extLst>
          </p:cNvPr>
          <p:cNvPicPr>
            <a:picLocks noChangeAspect="1"/>
          </p:cNvPicPr>
          <p:nvPr/>
        </p:nvPicPr>
        <p:blipFill>
          <a:blip r:embed="rId3"/>
          <a:stretch>
            <a:fillRect/>
          </a:stretch>
        </p:blipFill>
        <p:spPr>
          <a:xfrm>
            <a:off x="641639" y="1555556"/>
            <a:ext cx="4042061" cy="24999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7"/>
          <p:cNvSpPr/>
          <p:nvPr/>
        </p:nvSpPr>
        <p:spPr>
          <a:xfrm>
            <a:off x="234368" y="1356647"/>
            <a:ext cx="4430100" cy="2915877"/>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86" name="Google Shape;386;p47"/>
          <p:cNvSpPr txBox="1">
            <a:spLocks noGrp="1"/>
          </p:cNvSpPr>
          <p:nvPr>
            <p:ph type="subTitle" idx="1"/>
          </p:nvPr>
        </p:nvSpPr>
        <p:spPr>
          <a:xfrm>
            <a:off x="293303" y="1383051"/>
            <a:ext cx="4277564" cy="2834152"/>
          </a:xfrm>
          <a:prstGeom prst="rect">
            <a:avLst/>
          </a:prstGeom>
        </p:spPr>
        <p:txBody>
          <a:bodyPr spcFirstLastPara="1" wrap="square" lIns="91425" tIns="0" rIns="91425" bIns="91425" anchor="ctr" anchorCtr="0">
            <a:noAutofit/>
          </a:bodyPr>
          <a:lstStyle/>
          <a:p>
            <a:pPr marL="0" indent="0">
              <a:buSzPts val="1100"/>
              <a:buNone/>
            </a:pPr>
            <a:endParaRPr lang="en-US"/>
          </a:p>
          <a:p>
            <a:pPr marL="0" indent="0">
              <a:buSzPts val="1100"/>
              <a:buNone/>
            </a:pPr>
            <a:endParaRPr lang="en-US"/>
          </a:p>
          <a:p>
            <a:pPr marL="0" indent="0">
              <a:buSzPts val="1100"/>
              <a:buNone/>
            </a:pPr>
            <a:endParaRPr lang="en-US"/>
          </a:p>
          <a:p>
            <a:pPr marL="0" indent="0">
              <a:buSzPts val="1100"/>
              <a:buNone/>
            </a:pPr>
            <a:r>
              <a:rPr lang="en-US"/>
              <a:t>The Needs:</a:t>
            </a:r>
          </a:p>
          <a:p>
            <a:pPr indent="-330200"/>
            <a:r>
              <a:rPr lang="en-US"/>
              <a:t>Simple/user friendly </a:t>
            </a:r>
          </a:p>
          <a:p>
            <a:pPr indent="-330200"/>
            <a:r>
              <a:rPr lang="en-US"/>
              <a:t>Quick to use</a:t>
            </a:r>
          </a:p>
          <a:p>
            <a:pPr indent="-330200"/>
            <a:r>
              <a:rPr lang="en-US"/>
              <a:t>Secure</a:t>
            </a:r>
          </a:p>
          <a:p>
            <a:pPr marL="0" lvl="0" indent="0" algn="l" rtl="0">
              <a:spcBef>
                <a:spcPts val="0"/>
              </a:spcBef>
              <a:spcAft>
                <a:spcPts val="0"/>
              </a:spcAft>
              <a:buClr>
                <a:schemeClr val="dk1"/>
              </a:buClr>
              <a:buSzPts val="1100"/>
              <a:buFont typeface="Arial"/>
              <a:buNone/>
            </a:pPr>
            <a:endParaRPr lang="en-US"/>
          </a:p>
          <a:p>
            <a:pPr marL="0" indent="0">
              <a:buNone/>
            </a:pPr>
            <a:r>
              <a:rPr lang="en-US"/>
              <a:t>The Purpose:</a:t>
            </a:r>
          </a:p>
          <a:p>
            <a:pPr indent="-330200">
              <a:buFont typeface="Josefin Sans Light,Sans-Serif"/>
              <a:buChar char="●"/>
            </a:pPr>
            <a:r>
              <a:rPr lang="en-US">
                <a:cs typeface="Arial"/>
              </a:rPr>
              <a:t>Manage event and blog posts</a:t>
            </a:r>
          </a:p>
          <a:p>
            <a:pPr indent="-330200">
              <a:buFont typeface="Josefin Sans Light,Sans-Serif"/>
              <a:buChar char="●"/>
            </a:pPr>
            <a:r>
              <a:rPr lang="en-US">
                <a:cs typeface="Arial"/>
              </a:rPr>
              <a:t>Manage contacts</a:t>
            </a:r>
          </a:p>
          <a:p>
            <a:pPr indent="-330200">
              <a:buFont typeface="Josefin Sans Light,Sans-Serif"/>
              <a:buChar char="●"/>
            </a:pPr>
            <a:r>
              <a:rPr lang="en-US">
                <a:cs typeface="Arial"/>
              </a:rPr>
              <a:t>Add and delete admins</a:t>
            </a:r>
          </a:p>
          <a:p>
            <a:pPr marL="127000" indent="0">
              <a:buNone/>
            </a:pPr>
            <a:endParaRPr lang="en-US">
              <a:cs typeface="Arial"/>
            </a:endParaRPr>
          </a:p>
          <a:p>
            <a:pPr indent="-330200">
              <a:buFont typeface="Josefin Sans Light,Sans-Serif"/>
              <a:buChar char="●"/>
            </a:pPr>
            <a:endParaRPr lang="en-US">
              <a:cs typeface="Arial"/>
            </a:endParaRPr>
          </a:p>
          <a:p>
            <a:pPr marL="0" indent="0">
              <a:buNone/>
            </a:pPr>
            <a:endParaRPr lang="en-US"/>
          </a:p>
          <a:p>
            <a:pPr marL="0" indent="0">
              <a:buNone/>
            </a:pPr>
            <a:endParaRPr lang="en-US"/>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r>
              <a:rPr lang="en"/>
              <a:t>Admin side management</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2" descr="Timeline&#10;&#10;Description automatically generated">
            <a:extLst>
              <a:ext uri="{FF2B5EF4-FFF2-40B4-BE49-F238E27FC236}">
                <a16:creationId xmlns:a16="http://schemas.microsoft.com/office/drawing/2014/main" id="{236B26EA-ABBC-CBD4-D71C-1F36DD9EB176}"/>
              </a:ext>
            </a:extLst>
          </p:cNvPr>
          <p:cNvPicPr>
            <a:picLocks noChangeAspect="1"/>
          </p:cNvPicPr>
          <p:nvPr/>
        </p:nvPicPr>
        <p:blipFill>
          <a:blip r:embed="rId3"/>
          <a:stretch>
            <a:fillRect/>
          </a:stretch>
        </p:blipFill>
        <p:spPr>
          <a:xfrm>
            <a:off x="4888923" y="1381199"/>
            <a:ext cx="4016085" cy="2894152"/>
          </a:xfrm>
          <a:prstGeom prst="rect">
            <a:avLst/>
          </a:prstGeom>
        </p:spPr>
      </p:pic>
    </p:spTree>
    <p:extLst>
      <p:ext uri="{BB962C8B-B14F-4D97-AF65-F5344CB8AC3E}">
        <p14:creationId xmlns:p14="http://schemas.microsoft.com/office/powerpoint/2010/main" val="426395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r>
              <a:rPr lang="en"/>
              <a:t>Email service</a:t>
            </a:r>
          </a:p>
        </p:txBody>
      </p:sp>
      <p:sp>
        <p:nvSpPr>
          <p:cNvPr id="1745" name="Google Shape;1745;p82"/>
          <p:cNvSpPr txBox="1">
            <a:spLocks noGrp="1"/>
          </p:cNvSpPr>
          <p:nvPr>
            <p:ph type="subTitle" idx="1"/>
          </p:nvPr>
        </p:nvSpPr>
        <p:spPr>
          <a:xfrm>
            <a:off x="524957" y="1346897"/>
            <a:ext cx="4256356" cy="24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GB"/>
          </a:p>
          <a:p>
            <a:pPr marR="50800" indent="-317500">
              <a:spcBef>
                <a:spcPts val="1600"/>
              </a:spcBef>
              <a:buClr>
                <a:schemeClr val="accent1"/>
              </a:buClr>
            </a:pPr>
            <a:r>
              <a:rPr lang="en">
                <a:highlight>
                  <a:srgbClr val="FFFFFF"/>
                </a:highlight>
                <a:uFill>
                  <a:noFill/>
                </a:uFill>
              </a:rPr>
              <a:t>Adds more communication between the user and admins</a:t>
            </a:r>
          </a:p>
          <a:p>
            <a:pPr marR="50800" indent="-317500">
              <a:buClr>
                <a:schemeClr val="accent1"/>
              </a:buClr>
            </a:pPr>
            <a:endParaRPr lang="en">
              <a:highlight>
                <a:srgbClr val="FFFFFF"/>
              </a:highlight>
              <a:uFill>
                <a:noFill/>
              </a:uFill>
            </a:endParaRPr>
          </a:p>
          <a:p>
            <a:pPr marL="139700" marR="50800" indent="0">
              <a:buClr>
                <a:schemeClr val="accent1"/>
              </a:buClr>
              <a:buNone/>
            </a:pPr>
            <a:endParaRPr lang="en">
              <a:highlight>
                <a:srgbClr val="FFFFFF"/>
              </a:highlight>
              <a:uFill>
                <a:noFill/>
              </a:uFill>
            </a:endParaRPr>
          </a:p>
          <a:p>
            <a:pPr marR="50800" indent="-317500">
              <a:buClr>
                <a:schemeClr val="accent1"/>
              </a:buClr>
            </a:pPr>
            <a:r>
              <a:rPr lang="en">
                <a:highlight>
                  <a:srgbClr val="FFFFFF"/>
                </a:highlight>
                <a:uFill>
                  <a:noFill/>
                </a:uFill>
              </a:rPr>
              <a:t>A email is sent after every form submission</a:t>
            </a:r>
          </a:p>
          <a:p>
            <a:pPr marR="50800" indent="-317500">
              <a:buClr>
                <a:schemeClr val="accent1"/>
              </a:buClr>
            </a:pPr>
            <a:endParaRPr lang="en">
              <a:highlight>
                <a:srgbClr val="FFFFFF"/>
              </a:highlight>
              <a:uFill>
                <a:noFill/>
              </a:uFill>
            </a:endParaRPr>
          </a:p>
          <a:p>
            <a:pPr marL="139700" marR="50800" indent="0">
              <a:buClr>
                <a:schemeClr val="accent1"/>
              </a:buClr>
              <a:buNone/>
            </a:pPr>
            <a:endParaRPr lang="en">
              <a:highlight>
                <a:srgbClr val="FFFFFF"/>
              </a:highlight>
              <a:uFill>
                <a:noFill/>
              </a:uFill>
            </a:endParaRPr>
          </a:p>
          <a:p>
            <a:pPr marR="50800" indent="-317500">
              <a:buClr>
                <a:schemeClr val="accent1"/>
              </a:buClr>
            </a:pPr>
            <a:r>
              <a:rPr lang="en">
                <a:highlight>
                  <a:srgbClr val="FFFFFF"/>
                </a:highlight>
                <a:uFill>
                  <a:noFill/>
                </a:uFill>
              </a:rPr>
              <a:t>An email is sent to keep users updated regarding posts</a:t>
            </a:r>
          </a:p>
        </p:txBody>
      </p:sp>
      <p:pic>
        <p:nvPicPr>
          <p:cNvPr id="2" name="Picture 2" descr="Graphical user interface, text, application&#10;&#10;Description automatically generated">
            <a:extLst>
              <a:ext uri="{FF2B5EF4-FFF2-40B4-BE49-F238E27FC236}">
                <a16:creationId xmlns:a16="http://schemas.microsoft.com/office/drawing/2014/main" id="{E755CFD2-984D-9307-B738-192ADB3CB641}"/>
              </a:ext>
            </a:extLst>
          </p:cNvPr>
          <p:cNvPicPr>
            <a:picLocks noChangeAspect="1"/>
          </p:cNvPicPr>
          <p:nvPr/>
        </p:nvPicPr>
        <p:blipFill>
          <a:blip r:embed="rId3"/>
          <a:stretch>
            <a:fillRect/>
          </a:stretch>
        </p:blipFill>
        <p:spPr>
          <a:xfrm>
            <a:off x="4856451" y="3050253"/>
            <a:ext cx="2743200" cy="1147156"/>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9A236177-1250-3CFB-4EF7-7596C290219C}"/>
              </a:ext>
            </a:extLst>
          </p:cNvPr>
          <p:cNvPicPr>
            <a:picLocks noChangeAspect="1"/>
          </p:cNvPicPr>
          <p:nvPr/>
        </p:nvPicPr>
        <p:blipFill>
          <a:blip r:embed="rId4"/>
          <a:stretch>
            <a:fillRect/>
          </a:stretch>
        </p:blipFill>
        <p:spPr>
          <a:xfrm>
            <a:off x="4778519" y="1229121"/>
            <a:ext cx="2743200" cy="1789043"/>
          </a:xfrm>
          <a:prstGeom prst="rect">
            <a:avLst/>
          </a:prstGeom>
        </p:spPr>
      </p:pic>
      <p:sp>
        <p:nvSpPr>
          <p:cNvPr id="12" name="Google Shape;1272;p72">
            <a:extLst>
              <a:ext uri="{FF2B5EF4-FFF2-40B4-BE49-F238E27FC236}">
                <a16:creationId xmlns:a16="http://schemas.microsoft.com/office/drawing/2014/main" id="{74A3D59A-0FA6-0CF0-07BA-4F2B9A4E38E8}"/>
              </a:ext>
            </a:extLst>
          </p:cNvPr>
          <p:cNvSpPr/>
          <p:nvPr/>
        </p:nvSpPr>
        <p:spPr>
          <a:xfrm>
            <a:off x="527506" y="1344226"/>
            <a:ext cx="4080705" cy="2643234"/>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Tree>
    <p:extLst>
      <p:ext uri="{BB962C8B-B14F-4D97-AF65-F5344CB8AC3E}">
        <p14:creationId xmlns:p14="http://schemas.microsoft.com/office/powerpoint/2010/main" val="54760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cxnSp>
        <p:nvCxnSpPr>
          <p:cNvPr id="372" name="Google Shape;372;p4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73" name="Google Shape;373;p4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374" name="Google Shape;374;p46"/>
          <p:cNvSpPr/>
          <p:nvPr/>
        </p:nvSpPr>
        <p:spPr>
          <a:xfrm>
            <a:off x="4873550" y="712350"/>
            <a:ext cx="4320900" cy="353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375" name="Google Shape;375;p46"/>
          <p:cNvPicPr preferRelativeResize="0"/>
          <p:nvPr/>
        </p:nvPicPr>
        <p:blipFill>
          <a:blip r:embed="rId3"/>
          <a:srcRect l="11059" r="11059"/>
          <a:stretch/>
        </p:blipFill>
        <p:spPr>
          <a:xfrm>
            <a:off x="5607450" y="1056150"/>
            <a:ext cx="3536550" cy="3027300"/>
          </a:xfrm>
          <a:prstGeom prst="rect">
            <a:avLst/>
          </a:prstGeom>
          <a:noFill/>
          <a:ln>
            <a:noFill/>
          </a:ln>
        </p:spPr>
      </p:pic>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05</a:t>
            </a:r>
            <a:endParaRPr dirty="0"/>
          </a:p>
        </p:txBody>
      </p:sp>
      <p:sp>
        <p:nvSpPr>
          <p:cNvPr id="377" name="Google Shape;377;p46"/>
          <p:cNvSpPr txBox="1">
            <a:spLocks noGrp="1"/>
          </p:cNvSpPr>
          <p:nvPr>
            <p:ph type="title"/>
          </p:nvPr>
        </p:nvSpPr>
        <p:spPr>
          <a:xfrm>
            <a:off x="925749" y="2260289"/>
            <a:ext cx="3451809" cy="1849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How your group communicated and whether it worked well or not </a:t>
            </a:r>
          </a:p>
        </p:txBody>
      </p:sp>
      <p:sp>
        <p:nvSpPr>
          <p:cNvPr id="378" name="Google Shape;378;p46"/>
          <p:cNvSpPr txBox="1">
            <a:spLocks noGrp="1"/>
          </p:cNvSpPr>
          <p:nvPr>
            <p:ph type="subTitle" idx="1"/>
          </p:nvPr>
        </p:nvSpPr>
        <p:spPr>
          <a:xfrm>
            <a:off x="925750" y="4263281"/>
            <a:ext cx="3027300" cy="39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Youssef Sadquy</a:t>
            </a:r>
            <a:endParaRPr dirty="0"/>
          </a:p>
        </p:txBody>
      </p:sp>
      <p:sp>
        <p:nvSpPr>
          <p:cNvPr id="2" name="TextBox 1">
            <a:extLst>
              <a:ext uri="{FF2B5EF4-FFF2-40B4-BE49-F238E27FC236}">
                <a16:creationId xmlns:a16="http://schemas.microsoft.com/office/drawing/2014/main" id="{742A13F8-E4CE-D013-E339-71E5BECF1700}"/>
              </a:ext>
            </a:extLst>
          </p:cNvPr>
          <p:cNvSpPr txBox="1"/>
          <p:nvPr/>
        </p:nvSpPr>
        <p:spPr>
          <a:xfrm>
            <a:off x="6761617" y="4063832"/>
            <a:ext cx="1989647" cy="230832"/>
          </a:xfrm>
          <a:prstGeom prst="rect">
            <a:avLst/>
          </a:prstGeom>
          <a:noFill/>
        </p:spPr>
        <p:txBody>
          <a:bodyPr wrap="none" rtlCol="0">
            <a:spAutoFit/>
          </a:bodyPr>
          <a:lstStyle/>
          <a:p>
            <a:r>
              <a:rPr lang="en-GB" sz="900" i="1" dirty="0">
                <a:solidFill>
                  <a:schemeClr val="bg1">
                    <a:lumMod val="50000"/>
                  </a:schemeClr>
                </a:solidFill>
                <a:latin typeface="Josefin Sans Medium" panose="020B0604020202020204" charset="0"/>
              </a:rPr>
              <a:t>Figure 1. Office Meeting (Child, B.)</a:t>
            </a:r>
          </a:p>
        </p:txBody>
      </p:sp>
    </p:spTree>
    <p:extLst>
      <p:ext uri="{BB962C8B-B14F-4D97-AF65-F5344CB8AC3E}">
        <p14:creationId xmlns:p14="http://schemas.microsoft.com/office/powerpoint/2010/main" val="269246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cxnSp>
        <p:nvCxnSpPr>
          <p:cNvPr id="372" name="Google Shape;372;p4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73" name="Google Shape;373;p4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374" name="Google Shape;374;p46"/>
          <p:cNvSpPr/>
          <p:nvPr/>
        </p:nvSpPr>
        <p:spPr>
          <a:xfrm>
            <a:off x="4873550" y="712350"/>
            <a:ext cx="4320900" cy="353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375" name="Google Shape;375;p46"/>
          <p:cNvPicPr preferRelativeResize="0"/>
          <p:nvPr/>
        </p:nvPicPr>
        <p:blipFill rotWithShape="1">
          <a:blip r:embed="rId3">
            <a:alphaModFix/>
          </a:blip>
          <a:srcRect l="35174" t="680" b="680"/>
          <a:stretch/>
        </p:blipFill>
        <p:spPr>
          <a:xfrm>
            <a:off x="5607450" y="1056150"/>
            <a:ext cx="3536550" cy="3027300"/>
          </a:xfrm>
          <a:prstGeom prst="rect">
            <a:avLst/>
          </a:prstGeom>
          <a:noFill/>
          <a:ln>
            <a:noFill/>
          </a:ln>
        </p:spPr>
      </p:pic>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01</a:t>
            </a:r>
            <a:endParaRPr/>
          </a:p>
        </p:txBody>
      </p:sp>
      <p:sp>
        <p:nvSpPr>
          <p:cNvPr id="377" name="Google Shape;377;p46"/>
          <p:cNvSpPr txBox="1">
            <a:spLocks noGrp="1"/>
          </p:cNvSpPr>
          <p:nvPr>
            <p:ph type="title"/>
          </p:nvPr>
        </p:nvSpPr>
        <p:spPr>
          <a:xfrm>
            <a:off x="925750" y="2260289"/>
            <a:ext cx="3173400" cy="1849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Overview of the purpose of the project </a:t>
            </a:r>
          </a:p>
        </p:txBody>
      </p:sp>
      <p:sp>
        <p:nvSpPr>
          <p:cNvPr id="378" name="Google Shape;378;p46"/>
          <p:cNvSpPr txBox="1">
            <a:spLocks noGrp="1"/>
          </p:cNvSpPr>
          <p:nvPr>
            <p:ph type="subTitle" idx="1"/>
          </p:nvPr>
        </p:nvSpPr>
        <p:spPr>
          <a:xfrm>
            <a:off x="925750" y="4189711"/>
            <a:ext cx="3027300" cy="396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Erick Mgawe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Communication Channels &amp; Strategies</a:t>
            </a:r>
            <a:endParaRPr dirty="0"/>
          </a:p>
        </p:txBody>
      </p:sp>
      <p:sp>
        <p:nvSpPr>
          <p:cNvPr id="1745" name="Google Shape;1745;p82"/>
          <p:cNvSpPr txBox="1">
            <a:spLocks noGrp="1"/>
          </p:cNvSpPr>
          <p:nvPr>
            <p:ph type="subTitle" idx="1"/>
          </p:nvPr>
        </p:nvSpPr>
        <p:spPr>
          <a:xfrm>
            <a:off x="893125" y="1198438"/>
            <a:ext cx="6960000" cy="3593488"/>
          </a:xfrm>
          <a:prstGeom prst="rect">
            <a:avLst/>
          </a:prstGeom>
        </p:spPr>
        <p:txBody>
          <a:bodyPr spcFirstLastPara="1" wrap="square" lIns="91425" tIns="91425" rIns="91425" bIns="91425" anchor="t" anchorCtr="0">
            <a:noAutofit/>
          </a:bodyPr>
          <a:lstStyle/>
          <a:p>
            <a:pPr marL="139700" marR="50800" indent="0">
              <a:buClr>
                <a:schemeClr val="accent1"/>
              </a:buClr>
              <a:buNone/>
            </a:pPr>
            <a:r>
              <a:rPr lang="en-GB" sz="1400" dirty="0">
                <a:highlight>
                  <a:schemeClr val="lt1"/>
                </a:highlight>
                <a:uFill>
                  <a:noFill/>
                </a:uFill>
              </a:rPr>
              <a:t>Utilized Microsoft Teams for:</a:t>
            </a:r>
          </a:p>
          <a:p>
            <a:pPr marL="139700" marR="50800" indent="0">
              <a:buClr>
                <a:schemeClr val="accent1"/>
              </a:buClr>
              <a:buNone/>
            </a:pPr>
            <a:endParaRPr lang="en-GB" dirty="0">
              <a:highlight>
                <a:schemeClr val="lt1"/>
              </a:highlight>
              <a:uFill>
                <a:noFill/>
              </a:uFill>
            </a:endParaRPr>
          </a:p>
          <a:p>
            <a:pPr marL="457200" marR="50800" lvl="0" indent="-317500" algn="l" rtl="0">
              <a:lnSpc>
                <a:spcPct val="100000"/>
              </a:lnSpc>
              <a:spcBef>
                <a:spcPts val="0"/>
              </a:spcBef>
              <a:spcAft>
                <a:spcPts val="0"/>
              </a:spcAft>
              <a:buClr>
                <a:schemeClr val="accent1"/>
              </a:buClr>
              <a:buSzPts val="1400"/>
              <a:buChar char="●"/>
            </a:pPr>
            <a:r>
              <a:rPr lang="en-GB" dirty="0">
                <a:highlight>
                  <a:schemeClr val="lt1"/>
                </a:highlight>
                <a:uFill>
                  <a:noFill/>
                </a:uFill>
              </a:rPr>
              <a:t>Online collaboration and file sharing</a:t>
            </a:r>
          </a:p>
          <a:p>
            <a:pPr marR="50800" indent="-317500">
              <a:buClr>
                <a:schemeClr val="accent1"/>
              </a:buClr>
            </a:pPr>
            <a:r>
              <a:rPr lang="en-GB" sz="1400" dirty="0">
                <a:highlight>
                  <a:schemeClr val="lt1"/>
                </a:highlight>
                <a:uFill>
                  <a:noFill/>
                </a:uFill>
              </a:rPr>
              <a:t>Task assignment and progress tracking</a:t>
            </a:r>
          </a:p>
          <a:p>
            <a:pPr marR="50800" indent="-317500">
              <a:buClr>
                <a:schemeClr val="accent1"/>
              </a:buClr>
            </a:pPr>
            <a:r>
              <a:rPr lang="en-GB" sz="1400" dirty="0">
                <a:highlight>
                  <a:schemeClr val="lt1"/>
                </a:highlight>
                <a:uFill>
                  <a:noFill/>
                </a:uFill>
              </a:rPr>
              <a:t>Instant messaging and group discussions</a:t>
            </a:r>
          </a:p>
          <a:p>
            <a:pPr marL="139700" marR="50800" indent="0">
              <a:buClr>
                <a:schemeClr val="accent1"/>
              </a:buClr>
              <a:buNone/>
            </a:pPr>
            <a:endParaRPr lang="en-GB" sz="1400" dirty="0">
              <a:highlight>
                <a:schemeClr val="lt1"/>
              </a:highlight>
              <a:uFill>
                <a:noFill/>
              </a:uFill>
            </a:endParaRPr>
          </a:p>
          <a:p>
            <a:pPr marL="139700" marR="50800" indent="0">
              <a:buClr>
                <a:schemeClr val="accent1"/>
              </a:buClr>
              <a:buNone/>
            </a:pPr>
            <a:r>
              <a:rPr lang="en" dirty="0">
                <a:highlight>
                  <a:schemeClr val="lt1"/>
                </a:highlight>
                <a:uFill>
                  <a:noFill/>
                </a:uFill>
              </a:rPr>
              <a:t>In-Person Meetings for:</a:t>
            </a:r>
          </a:p>
          <a:p>
            <a:pPr marL="139700" marR="50800" indent="0">
              <a:buClr>
                <a:schemeClr val="accent1"/>
              </a:buClr>
              <a:buNone/>
            </a:pPr>
            <a:endParaRPr lang="en" dirty="0">
              <a:highlight>
                <a:schemeClr val="lt1"/>
              </a:highlight>
              <a:uFill>
                <a:noFill/>
              </a:uFill>
            </a:endParaRPr>
          </a:p>
          <a:p>
            <a:pPr marR="50800" indent="-317500">
              <a:buClr>
                <a:schemeClr val="accent1"/>
              </a:buClr>
            </a:pPr>
            <a:r>
              <a:rPr lang="en-GB" sz="1400" dirty="0">
                <a:highlight>
                  <a:schemeClr val="lt1"/>
                </a:highlight>
                <a:uFill>
                  <a:noFill/>
                </a:uFill>
              </a:rPr>
              <a:t>Complex discussions requiring visual aids or brainstorming</a:t>
            </a:r>
          </a:p>
          <a:p>
            <a:pPr marR="50800" indent="-317500">
              <a:buClr>
                <a:schemeClr val="accent1"/>
              </a:buClr>
            </a:pPr>
            <a:r>
              <a:rPr lang="en-GB" sz="1400" dirty="0">
                <a:highlight>
                  <a:schemeClr val="lt1"/>
                </a:highlight>
                <a:uFill>
                  <a:noFill/>
                </a:uFill>
              </a:rPr>
              <a:t>Evaluating and identifying areas for improvement in </a:t>
            </a:r>
          </a:p>
          <a:p>
            <a:pPr marR="50800" indent="-317500">
              <a:buClr>
                <a:schemeClr val="accent1"/>
              </a:buClr>
            </a:pPr>
            <a:r>
              <a:rPr lang="en-GB" sz="1400" dirty="0">
                <a:highlight>
                  <a:schemeClr val="lt1"/>
                </a:highlight>
                <a:uFill>
                  <a:noFill/>
                </a:uFill>
              </a:rPr>
              <a:t>upcoming sprints</a:t>
            </a:r>
          </a:p>
          <a:p>
            <a:pPr marL="139700" marR="50800" lvl="0" indent="0" algn="l" rtl="0">
              <a:lnSpc>
                <a:spcPct val="100000"/>
              </a:lnSpc>
              <a:spcBef>
                <a:spcPts val="0"/>
              </a:spcBef>
              <a:spcAft>
                <a:spcPts val="0"/>
              </a:spcAft>
              <a:buClr>
                <a:schemeClr val="accent1"/>
              </a:buClr>
              <a:buSzPts val="1400"/>
              <a:buNone/>
            </a:pPr>
            <a:endParaRPr lang="en" dirty="0">
              <a:highlight>
                <a:schemeClr val="lt1"/>
              </a:highlight>
              <a:uFill>
                <a:noFill/>
              </a:uFill>
            </a:endParaRPr>
          </a:p>
          <a:p>
            <a:pPr marL="139700" marR="50800" lvl="0" indent="0" algn="l" rtl="0">
              <a:lnSpc>
                <a:spcPct val="100000"/>
              </a:lnSpc>
              <a:spcBef>
                <a:spcPts val="0"/>
              </a:spcBef>
              <a:spcAft>
                <a:spcPts val="0"/>
              </a:spcAft>
              <a:buClr>
                <a:schemeClr val="accent1"/>
              </a:buClr>
              <a:buSzPts val="1400"/>
              <a:buNone/>
            </a:pPr>
            <a:r>
              <a:rPr lang="en" dirty="0">
                <a:highlight>
                  <a:schemeClr val="lt1"/>
                </a:highlight>
                <a:uFill>
                  <a:noFill/>
                </a:uFill>
              </a:rPr>
              <a:t>Weekly Meetings to:</a:t>
            </a:r>
          </a:p>
          <a:p>
            <a:pPr marL="139700" marR="50800" lvl="0" indent="0" algn="l" rtl="0">
              <a:lnSpc>
                <a:spcPct val="100000"/>
              </a:lnSpc>
              <a:spcBef>
                <a:spcPts val="0"/>
              </a:spcBef>
              <a:spcAft>
                <a:spcPts val="0"/>
              </a:spcAft>
              <a:buClr>
                <a:schemeClr val="accent1"/>
              </a:buClr>
              <a:buSzPts val="1400"/>
              <a:buNone/>
            </a:pPr>
            <a:endParaRPr lang="en" sz="1400" dirty="0">
              <a:highlight>
                <a:schemeClr val="lt1"/>
              </a:highlight>
              <a:uFill>
                <a:noFill/>
              </a:uFill>
            </a:endParaRPr>
          </a:p>
          <a:p>
            <a:pPr marL="425450" marR="50800" indent="-285750">
              <a:buClr>
                <a:schemeClr val="accent1"/>
              </a:buClr>
            </a:pPr>
            <a:r>
              <a:rPr lang="en-GB" sz="1400" dirty="0">
                <a:highlight>
                  <a:schemeClr val="lt1"/>
                </a:highlight>
                <a:uFill>
                  <a:noFill/>
                </a:uFill>
              </a:rPr>
              <a:t>Discuss individual objectives for the upcoming sprint</a:t>
            </a:r>
          </a:p>
          <a:p>
            <a:pPr marL="425450" marR="50800" indent="-285750">
              <a:buClr>
                <a:schemeClr val="accent1"/>
              </a:buClr>
            </a:pPr>
            <a:r>
              <a:rPr lang="en-GB" dirty="0">
                <a:highlight>
                  <a:schemeClr val="lt1"/>
                </a:highlight>
                <a:uFill>
                  <a:noFill/>
                </a:uFill>
              </a:rPr>
              <a:t>Evaluate progress, ensuring tasks are on track</a:t>
            </a:r>
          </a:p>
          <a:p>
            <a:pPr marL="425450" marR="50800" indent="-285750">
              <a:buClr>
                <a:schemeClr val="accent1"/>
              </a:buClr>
            </a:pPr>
            <a:r>
              <a:rPr lang="en-GB" dirty="0">
                <a:highlight>
                  <a:schemeClr val="lt1"/>
                </a:highlight>
                <a:uFill>
                  <a:noFill/>
                </a:uFill>
              </a:rPr>
              <a:t>Address challenges and provide support where needed</a:t>
            </a:r>
          </a:p>
        </p:txBody>
      </p:sp>
      <p:pic>
        <p:nvPicPr>
          <p:cNvPr id="33" name="Graphic 32" descr="Shield Tick with solid fill">
            <a:extLst>
              <a:ext uri="{FF2B5EF4-FFF2-40B4-BE49-F238E27FC236}">
                <a16:creationId xmlns:a16="http://schemas.microsoft.com/office/drawing/2014/main" id="{D8CA5E38-0C22-845B-99AD-94674EA15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0286" y="2845633"/>
            <a:ext cx="366633" cy="366633"/>
          </a:xfrm>
          <a:prstGeom prst="rect">
            <a:avLst/>
          </a:prstGeom>
        </p:spPr>
      </p:pic>
      <p:pic>
        <p:nvPicPr>
          <p:cNvPr id="35" name="Graphic 34" descr="Warning with solid fill">
            <a:extLst>
              <a:ext uri="{FF2B5EF4-FFF2-40B4-BE49-F238E27FC236}">
                <a16:creationId xmlns:a16="http://schemas.microsoft.com/office/drawing/2014/main" id="{4039D92D-F0CF-FD9D-1C6C-000D90BDC6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6132" y="2265007"/>
            <a:ext cx="276146" cy="276146"/>
          </a:xfrm>
          <a:prstGeom prst="rect">
            <a:avLst/>
          </a:prstGeom>
        </p:spPr>
      </p:pic>
      <p:pic>
        <p:nvPicPr>
          <p:cNvPr id="41" name="Graphic 40" descr="Transfer with solid fill">
            <a:extLst>
              <a:ext uri="{FF2B5EF4-FFF2-40B4-BE49-F238E27FC236}">
                <a16:creationId xmlns:a16="http://schemas.microsoft.com/office/drawing/2014/main" id="{581D2000-3064-EBBE-0415-14808B214B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472804" flipV="1">
            <a:off x="7218624" y="2348818"/>
            <a:ext cx="791113" cy="804302"/>
          </a:xfrm>
          <a:prstGeom prst="rect">
            <a:avLst/>
          </a:prstGeom>
        </p:spPr>
      </p:pic>
      <p:pic>
        <p:nvPicPr>
          <p:cNvPr id="43" name="Picture 42" descr="A picture containing symbol, graphics, screenshot, font">
            <a:extLst>
              <a:ext uri="{FF2B5EF4-FFF2-40B4-BE49-F238E27FC236}">
                <a16:creationId xmlns:a16="http://schemas.microsoft.com/office/drawing/2014/main" id="{21ACF21B-7BAF-44AC-725C-82B2C521BD69}"/>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b="32836"/>
          <a:stretch/>
        </p:blipFill>
        <p:spPr>
          <a:xfrm>
            <a:off x="6070468" y="1407733"/>
            <a:ext cx="1271823" cy="794403"/>
          </a:xfrm>
          <a:prstGeom prst="rect">
            <a:avLst/>
          </a:prstGeom>
        </p:spPr>
      </p:pic>
      <p:grpSp>
        <p:nvGrpSpPr>
          <p:cNvPr id="2" name="Google Shape;1405;p77">
            <a:extLst>
              <a:ext uri="{FF2B5EF4-FFF2-40B4-BE49-F238E27FC236}">
                <a16:creationId xmlns:a16="http://schemas.microsoft.com/office/drawing/2014/main" id="{D5D96DA8-422F-9D54-7FAD-E97535B49D24}"/>
              </a:ext>
            </a:extLst>
          </p:cNvPr>
          <p:cNvGrpSpPr>
            <a:grpSpLocks/>
          </p:cNvGrpSpPr>
          <p:nvPr/>
        </p:nvGrpSpPr>
        <p:grpSpPr>
          <a:xfrm>
            <a:off x="5907092" y="1252230"/>
            <a:ext cx="1598764" cy="1213420"/>
            <a:chOff x="238125" y="1973675"/>
            <a:chExt cx="2558775" cy="1951825"/>
          </a:xfrm>
          <a:solidFill>
            <a:schemeClr val="bg1"/>
          </a:solidFill>
        </p:grpSpPr>
        <p:sp>
          <p:nvSpPr>
            <p:cNvPr id="3" name="Google Shape;1406;p77">
              <a:extLst>
                <a:ext uri="{FF2B5EF4-FFF2-40B4-BE49-F238E27FC236}">
                  <a16:creationId xmlns:a16="http://schemas.microsoft.com/office/drawing/2014/main" id="{37B1905D-1858-280D-5994-7BEA228E8E74}"/>
                </a:ext>
              </a:extLst>
            </p:cNvPr>
            <p:cNvSpPr>
              <a:spLocks/>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07;p77">
              <a:extLst>
                <a:ext uri="{FF2B5EF4-FFF2-40B4-BE49-F238E27FC236}">
                  <a16:creationId xmlns:a16="http://schemas.microsoft.com/office/drawing/2014/main" id="{9CA689C6-7F3D-5C73-1B04-761A6D39D226}"/>
                </a:ext>
              </a:extLst>
            </p:cNvPr>
            <p:cNvSpPr>
              <a:spLocks/>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8;p77">
              <a:extLst>
                <a:ext uri="{FF2B5EF4-FFF2-40B4-BE49-F238E27FC236}">
                  <a16:creationId xmlns:a16="http://schemas.microsoft.com/office/drawing/2014/main" id="{8E9332B8-21C8-DD37-6BB6-988E35EAFB7B}"/>
                </a:ext>
              </a:extLst>
            </p:cNvPr>
            <p:cNvSpPr>
              <a:spLocks/>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9;p77">
              <a:extLst>
                <a:ext uri="{FF2B5EF4-FFF2-40B4-BE49-F238E27FC236}">
                  <a16:creationId xmlns:a16="http://schemas.microsoft.com/office/drawing/2014/main" id="{E835B105-556C-8A94-3477-E12460AC2701}"/>
                </a:ext>
              </a:extLst>
            </p:cNvPr>
            <p:cNvSpPr>
              <a:spLocks/>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0;p77">
              <a:extLst>
                <a:ext uri="{FF2B5EF4-FFF2-40B4-BE49-F238E27FC236}">
                  <a16:creationId xmlns:a16="http://schemas.microsoft.com/office/drawing/2014/main" id="{5C93F184-8AA7-A733-D91D-3523ACF2198A}"/>
                </a:ext>
              </a:extLst>
            </p:cNvPr>
            <p:cNvSpPr>
              <a:spLocks/>
            </p:cNvSpPr>
            <p:nvPr/>
          </p:nvSpPr>
          <p:spPr>
            <a:xfrm>
              <a:off x="1091150" y="3888075"/>
              <a:ext cx="856825" cy="25"/>
            </a:xfrm>
            <a:custGeom>
              <a:avLst/>
              <a:gdLst/>
              <a:ahLst/>
              <a:cxnLst/>
              <a:rect l="l" t="t" r="r" b="b"/>
              <a:pathLst>
                <a:path w="34273" h="1" extrusionOk="0">
                  <a:moveTo>
                    <a:pt x="1" y="0"/>
                  </a:moveTo>
                  <a:lnTo>
                    <a:pt x="34272" y="0"/>
                  </a:lnTo>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1;p77">
              <a:extLst>
                <a:ext uri="{FF2B5EF4-FFF2-40B4-BE49-F238E27FC236}">
                  <a16:creationId xmlns:a16="http://schemas.microsoft.com/office/drawing/2014/main" id="{B67D0283-A5B2-0180-92F5-08AECCC2033D}"/>
                </a:ext>
              </a:extLst>
            </p:cNvPr>
            <p:cNvSpPr>
              <a:spLocks/>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DE9EE5EE-34B7-C5D9-B3EA-AD12129BBDBD}"/>
              </a:ext>
            </a:extLst>
          </p:cNvPr>
          <p:cNvSpPr txBox="1"/>
          <p:nvPr/>
        </p:nvSpPr>
        <p:spPr>
          <a:xfrm>
            <a:off x="5532678" y="1017404"/>
            <a:ext cx="2260555" cy="230832"/>
          </a:xfrm>
          <a:prstGeom prst="rect">
            <a:avLst/>
          </a:prstGeom>
          <a:noFill/>
        </p:spPr>
        <p:txBody>
          <a:bodyPr wrap="none" rtlCol="0">
            <a:spAutoFit/>
          </a:bodyPr>
          <a:lstStyle/>
          <a:p>
            <a:r>
              <a:rPr lang="en-GB" sz="900" i="1" dirty="0">
                <a:solidFill>
                  <a:schemeClr val="bg1">
                    <a:lumMod val="50000"/>
                  </a:schemeClr>
                </a:solidFill>
                <a:latin typeface="Josefin Sans Medium" panose="020B0604020202020204" charset="0"/>
              </a:rPr>
              <a:t>Figure 2. Teams Logo (Microsoft Corp.)</a:t>
            </a:r>
          </a:p>
        </p:txBody>
      </p:sp>
      <p:sp>
        <p:nvSpPr>
          <p:cNvPr id="10" name="TextBox 9">
            <a:extLst>
              <a:ext uri="{FF2B5EF4-FFF2-40B4-BE49-F238E27FC236}">
                <a16:creationId xmlns:a16="http://schemas.microsoft.com/office/drawing/2014/main" id="{C60104E9-CBD3-CEC2-82CD-9598BF297231}"/>
              </a:ext>
            </a:extLst>
          </p:cNvPr>
          <p:cNvSpPr txBox="1"/>
          <p:nvPr/>
        </p:nvSpPr>
        <p:spPr>
          <a:xfrm>
            <a:off x="6896994" y="4333791"/>
            <a:ext cx="1792478" cy="230832"/>
          </a:xfrm>
          <a:prstGeom prst="rect">
            <a:avLst/>
          </a:prstGeom>
          <a:noFill/>
        </p:spPr>
        <p:txBody>
          <a:bodyPr wrap="none" lIns="91440" tIns="45720" rIns="91440" bIns="45720" rtlCol="0" anchor="t">
            <a:spAutoFit/>
          </a:bodyPr>
          <a:lstStyle/>
          <a:p>
            <a:r>
              <a:rPr lang="en-GB" sz="900" i="1" dirty="0">
                <a:solidFill>
                  <a:schemeClr val="bg1">
                    <a:lumMod val="50000"/>
                  </a:schemeClr>
                </a:solidFill>
                <a:latin typeface="Josefin Sans Medium"/>
              </a:rPr>
              <a:t>Figure 3. Meeting (CleanPNG)</a:t>
            </a:r>
          </a:p>
        </p:txBody>
      </p:sp>
      <p:pic>
        <p:nvPicPr>
          <p:cNvPr id="12" name="Picture 11" descr="A group of people sitting around a table&#10;&#10;Description automatically generated with low confidence">
            <a:extLst>
              <a:ext uri="{FF2B5EF4-FFF2-40B4-BE49-F238E27FC236}">
                <a16:creationId xmlns:a16="http://schemas.microsoft.com/office/drawing/2014/main" id="{DBF71BFC-6D4C-5289-02B5-740FACF24E11}"/>
              </a:ext>
            </a:extLst>
          </p:cNvPr>
          <p:cNvPicPr>
            <a:picLocks noChangeAspect="1"/>
          </p:cNvPicPr>
          <p:nvPr/>
        </p:nvPicPr>
        <p:blipFill>
          <a:blip r:embed="rId11"/>
          <a:stretch>
            <a:fillRect/>
          </a:stretch>
        </p:blipFill>
        <p:spPr>
          <a:xfrm>
            <a:off x="6532879" y="3164333"/>
            <a:ext cx="2455325" cy="1178447"/>
          </a:xfrm>
          <a:prstGeom prst="rect">
            <a:avLst/>
          </a:prstGeom>
        </p:spPr>
      </p:pic>
    </p:spTree>
    <p:extLst>
      <p:ext uri="{BB962C8B-B14F-4D97-AF65-F5344CB8AC3E}">
        <p14:creationId xmlns:p14="http://schemas.microsoft.com/office/powerpoint/2010/main" val="3508811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Communication Effectiveness</a:t>
            </a:r>
            <a:endParaRPr dirty="0"/>
          </a:p>
        </p:txBody>
      </p:sp>
      <p:sp>
        <p:nvSpPr>
          <p:cNvPr id="1745" name="Google Shape;1745;p82"/>
          <p:cNvSpPr txBox="1">
            <a:spLocks noGrp="1"/>
          </p:cNvSpPr>
          <p:nvPr>
            <p:ph type="subTitle" idx="1"/>
          </p:nvPr>
        </p:nvSpPr>
        <p:spPr>
          <a:xfrm>
            <a:off x="1018525" y="1235423"/>
            <a:ext cx="5607513" cy="37769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dirty="0"/>
              <a:t>Effective group communication played a crucial role in RefugEAP project completion:</a:t>
            </a:r>
          </a:p>
          <a:p>
            <a:pPr marL="0" lvl="0" indent="0" algn="l" rtl="0">
              <a:spcBef>
                <a:spcPts val="0"/>
              </a:spcBef>
              <a:spcAft>
                <a:spcPts val="0"/>
              </a:spcAft>
              <a:buClr>
                <a:schemeClr val="dk1"/>
              </a:buClr>
              <a:buSzPts val="1100"/>
              <a:buFont typeface="Arial"/>
              <a:buNone/>
            </a:pPr>
            <a:endParaRPr lang="en-GB" sz="1400" dirty="0"/>
          </a:p>
          <a:p>
            <a:pPr marL="0" lvl="0" indent="0" algn="l" rtl="0">
              <a:spcBef>
                <a:spcPts val="0"/>
              </a:spcBef>
              <a:spcAft>
                <a:spcPts val="0"/>
              </a:spcAft>
              <a:buClr>
                <a:schemeClr val="dk1"/>
              </a:buClr>
              <a:buSzPts val="1100"/>
              <a:buFont typeface="Arial"/>
              <a:buNone/>
            </a:pPr>
            <a:r>
              <a:rPr lang="en-GB" sz="1400" dirty="0"/>
              <a:t>Achieved a clear understanding of:</a:t>
            </a:r>
          </a:p>
          <a:p>
            <a:pPr marL="0" lvl="0" indent="0" algn="l" rtl="0">
              <a:spcBef>
                <a:spcPts val="0"/>
              </a:spcBef>
              <a:spcAft>
                <a:spcPts val="0"/>
              </a:spcAft>
              <a:buClr>
                <a:schemeClr val="dk1"/>
              </a:buClr>
              <a:buSzPts val="1100"/>
              <a:buFont typeface="Arial"/>
              <a:buNone/>
            </a:pPr>
            <a:endParaRPr lang="en-GB" sz="1400" dirty="0"/>
          </a:p>
          <a:p>
            <a:pPr marL="285750" indent="-285750">
              <a:buClr>
                <a:schemeClr val="accent1"/>
              </a:buClr>
              <a:buSzPts val="1100"/>
            </a:pPr>
            <a:r>
              <a:rPr lang="en-GB" sz="1400" dirty="0"/>
              <a:t>Roles and responsibilities for each team member</a:t>
            </a:r>
          </a:p>
          <a:p>
            <a:pPr marL="285750" indent="-285750">
              <a:buClr>
                <a:schemeClr val="accent1"/>
              </a:buClr>
              <a:buSzPts val="1100"/>
            </a:pPr>
            <a:r>
              <a:rPr lang="en-GB" sz="1400" dirty="0"/>
              <a:t>Project milestones and deadlines</a:t>
            </a:r>
          </a:p>
          <a:p>
            <a:pPr marL="285750" indent="-285750">
              <a:buSzPts val="1100"/>
            </a:pPr>
            <a:endParaRPr lang="en-GB" sz="1400" dirty="0"/>
          </a:p>
          <a:p>
            <a:pPr marL="0" indent="0">
              <a:buSzPts val="1100"/>
              <a:buNone/>
            </a:pPr>
            <a:r>
              <a:rPr lang="en-GB" sz="1400" dirty="0"/>
              <a:t>Facilitated open and transparent communication:</a:t>
            </a:r>
          </a:p>
          <a:p>
            <a:pPr marL="0" indent="0">
              <a:buSzPts val="1100"/>
              <a:buNone/>
            </a:pPr>
            <a:endParaRPr lang="en-GB" sz="1400" dirty="0"/>
          </a:p>
          <a:p>
            <a:pPr marL="285750" indent="-285750">
              <a:buClr>
                <a:schemeClr val="accent1"/>
              </a:buClr>
              <a:buSzPts val="1100"/>
            </a:pPr>
            <a:r>
              <a:rPr lang="en-GB" sz="1400" dirty="0"/>
              <a:t>Encouraged sharing ideas, concerns, and potential solutions</a:t>
            </a:r>
          </a:p>
          <a:p>
            <a:pPr marL="285750" indent="-285750">
              <a:buClr>
                <a:schemeClr val="accent1"/>
              </a:buClr>
              <a:buSzPts val="1100"/>
            </a:pPr>
            <a:r>
              <a:rPr lang="en-GB" sz="1400" dirty="0"/>
              <a:t>Promoted supportive and inclusive team environment</a:t>
            </a:r>
          </a:p>
          <a:p>
            <a:pPr marL="285750" indent="-285750">
              <a:buSzPts val="1100"/>
            </a:pPr>
            <a:endParaRPr lang="en-GB" sz="1400" dirty="0"/>
          </a:p>
          <a:p>
            <a:pPr marL="0" indent="0">
              <a:buSzPts val="1100"/>
              <a:buNone/>
            </a:pPr>
            <a:r>
              <a:rPr lang="en-GB" sz="1400" dirty="0"/>
              <a:t>Enabled quick identification and resolution of issues:</a:t>
            </a:r>
          </a:p>
          <a:p>
            <a:pPr marL="0" indent="0">
              <a:buSzPts val="1100"/>
              <a:buNone/>
            </a:pPr>
            <a:endParaRPr lang="en-GB" sz="1400" dirty="0"/>
          </a:p>
          <a:p>
            <a:pPr marL="285750" indent="-285750">
              <a:buClr>
                <a:schemeClr val="accent1"/>
              </a:buClr>
              <a:buSzPts val="1100"/>
            </a:pPr>
            <a:r>
              <a:rPr lang="en-GB" sz="1400" dirty="0"/>
              <a:t>Regular check-ins to monitor progress</a:t>
            </a:r>
          </a:p>
        </p:txBody>
      </p:sp>
      <p:sp>
        <p:nvSpPr>
          <p:cNvPr id="3" name="Google Shape;9525;p92">
            <a:extLst>
              <a:ext uri="{FF2B5EF4-FFF2-40B4-BE49-F238E27FC236}">
                <a16:creationId xmlns:a16="http://schemas.microsoft.com/office/drawing/2014/main" id="{F540CBA7-4193-8925-AAF4-E1DD7701739E}"/>
              </a:ext>
            </a:extLst>
          </p:cNvPr>
          <p:cNvSpPr/>
          <p:nvPr/>
        </p:nvSpPr>
        <p:spPr>
          <a:xfrm rot="16200000">
            <a:off x="6948751" y="2982521"/>
            <a:ext cx="199233" cy="42555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526;p92">
            <a:extLst>
              <a:ext uri="{FF2B5EF4-FFF2-40B4-BE49-F238E27FC236}">
                <a16:creationId xmlns:a16="http://schemas.microsoft.com/office/drawing/2014/main" id="{9CE235D5-9E78-F9DF-DF8E-653BA6785E3A}"/>
              </a:ext>
            </a:extLst>
          </p:cNvPr>
          <p:cNvSpPr/>
          <p:nvPr/>
        </p:nvSpPr>
        <p:spPr>
          <a:xfrm rot="16200000">
            <a:off x="6872107" y="2754458"/>
            <a:ext cx="1131136" cy="1176099"/>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530;p92">
            <a:extLst>
              <a:ext uri="{FF2B5EF4-FFF2-40B4-BE49-F238E27FC236}">
                <a16:creationId xmlns:a16="http://schemas.microsoft.com/office/drawing/2014/main" id="{B9632A5C-8889-BAF5-C729-8DBE112A43BE}"/>
              </a:ext>
            </a:extLst>
          </p:cNvPr>
          <p:cNvGrpSpPr/>
          <p:nvPr/>
        </p:nvGrpSpPr>
        <p:grpSpPr>
          <a:xfrm rot="16200000">
            <a:off x="6559788" y="2474448"/>
            <a:ext cx="1094064" cy="542464"/>
            <a:chOff x="4186700" y="3040337"/>
            <a:chExt cx="390475" cy="183289"/>
          </a:xfrm>
        </p:grpSpPr>
        <p:sp>
          <p:nvSpPr>
            <p:cNvPr id="13" name="Google Shape;9531;p92">
              <a:extLst>
                <a:ext uri="{FF2B5EF4-FFF2-40B4-BE49-F238E27FC236}">
                  <a16:creationId xmlns:a16="http://schemas.microsoft.com/office/drawing/2014/main" id="{904E2AA4-9069-C4BB-4CD7-73DD66F46C15}"/>
                </a:ext>
              </a:extLst>
            </p:cNvPr>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32;p92">
              <a:extLst>
                <a:ext uri="{FF2B5EF4-FFF2-40B4-BE49-F238E27FC236}">
                  <a16:creationId xmlns:a16="http://schemas.microsoft.com/office/drawing/2014/main" id="{468D914C-266F-FCCE-2D96-5371B7BDB192}"/>
                </a:ext>
              </a:extLst>
            </p:cNvPr>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533;p92">
            <a:extLst>
              <a:ext uri="{FF2B5EF4-FFF2-40B4-BE49-F238E27FC236}">
                <a16:creationId xmlns:a16="http://schemas.microsoft.com/office/drawing/2014/main" id="{5E973F2A-5211-F577-87D5-2A918A1FB4DE}"/>
              </a:ext>
            </a:extLst>
          </p:cNvPr>
          <p:cNvGrpSpPr/>
          <p:nvPr/>
        </p:nvGrpSpPr>
        <p:grpSpPr>
          <a:xfrm rot="16200000">
            <a:off x="6296432" y="2193270"/>
            <a:ext cx="1955135" cy="876823"/>
            <a:chOff x="4073727" y="3040337"/>
            <a:chExt cx="697794" cy="296263"/>
          </a:xfrm>
          <a:solidFill>
            <a:schemeClr val="bg1"/>
          </a:solidFill>
        </p:grpSpPr>
        <p:sp>
          <p:nvSpPr>
            <p:cNvPr id="11" name="Google Shape;9534;p92">
              <a:extLst>
                <a:ext uri="{FF2B5EF4-FFF2-40B4-BE49-F238E27FC236}">
                  <a16:creationId xmlns:a16="http://schemas.microsoft.com/office/drawing/2014/main" id="{5CA1E9E1-37E8-AA86-1148-6BD7F216289B}"/>
                </a:ext>
              </a:extLst>
            </p:cNvPr>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535;p92">
              <a:extLst>
                <a:ext uri="{FF2B5EF4-FFF2-40B4-BE49-F238E27FC236}">
                  <a16:creationId xmlns:a16="http://schemas.microsoft.com/office/drawing/2014/main" id="{1AE6665B-2DDD-4552-E3C9-07DB8EE7190A}"/>
                </a:ext>
              </a:extLst>
            </p:cNvPr>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9E8F7D14-6673-A99A-2194-9FA508158D7F}"/>
              </a:ext>
            </a:extLst>
          </p:cNvPr>
          <p:cNvSpPr txBox="1"/>
          <p:nvPr/>
        </p:nvSpPr>
        <p:spPr>
          <a:xfrm>
            <a:off x="8002600" y="607951"/>
            <a:ext cx="353943" cy="676230"/>
          </a:xfrm>
          <a:prstGeom prst="rect">
            <a:avLst/>
          </a:prstGeom>
          <a:noFill/>
        </p:spPr>
        <p:txBody>
          <a:bodyPr vert="vert" wrap="none" rtlCol="0">
            <a:spAutoFit/>
          </a:bodyPr>
          <a:lstStyle/>
          <a:p>
            <a:pPr algn="ctr"/>
            <a:r>
              <a:rPr lang="en-GB" sz="1100" dirty="0">
                <a:latin typeface="Josefin Sans" pitchFamily="2" charset="0"/>
              </a:rPr>
              <a:t>SPRINT 4</a:t>
            </a:r>
          </a:p>
        </p:txBody>
      </p:sp>
      <p:sp>
        <p:nvSpPr>
          <p:cNvPr id="37" name="TextBox 36">
            <a:extLst>
              <a:ext uri="{FF2B5EF4-FFF2-40B4-BE49-F238E27FC236}">
                <a16:creationId xmlns:a16="http://schemas.microsoft.com/office/drawing/2014/main" id="{32E93412-C19A-1AB1-F401-962E4CAE21D9}"/>
              </a:ext>
            </a:extLst>
          </p:cNvPr>
          <p:cNvSpPr txBox="1"/>
          <p:nvPr/>
        </p:nvSpPr>
        <p:spPr>
          <a:xfrm>
            <a:off x="7674071" y="1198014"/>
            <a:ext cx="353943" cy="674714"/>
          </a:xfrm>
          <a:prstGeom prst="rect">
            <a:avLst/>
          </a:prstGeom>
          <a:noFill/>
        </p:spPr>
        <p:txBody>
          <a:bodyPr vert="vert" wrap="none" rtlCol="0">
            <a:spAutoFit/>
          </a:bodyPr>
          <a:lstStyle/>
          <a:p>
            <a:pPr algn="ctr"/>
            <a:r>
              <a:rPr lang="en-GB" sz="1100" dirty="0">
                <a:latin typeface="Josefin Sans" pitchFamily="2" charset="0"/>
              </a:rPr>
              <a:t>SPRINT 3</a:t>
            </a:r>
          </a:p>
        </p:txBody>
      </p:sp>
      <p:sp>
        <p:nvSpPr>
          <p:cNvPr id="38" name="TextBox 37">
            <a:extLst>
              <a:ext uri="{FF2B5EF4-FFF2-40B4-BE49-F238E27FC236}">
                <a16:creationId xmlns:a16="http://schemas.microsoft.com/office/drawing/2014/main" id="{847DD9E1-09BD-9BB4-1F39-56D774BE0C96}"/>
              </a:ext>
            </a:extLst>
          </p:cNvPr>
          <p:cNvSpPr txBox="1"/>
          <p:nvPr/>
        </p:nvSpPr>
        <p:spPr>
          <a:xfrm>
            <a:off x="7354929" y="1781709"/>
            <a:ext cx="353943" cy="677749"/>
          </a:xfrm>
          <a:prstGeom prst="rect">
            <a:avLst/>
          </a:prstGeom>
          <a:noFill/>
        </p:spPr>
        <p:txBody>
          <a:bodyPr vert="vert" wrap="none" rtlCol="0">
            <a:spAutoFit/>
          </a:bodyPr>
          <a:lstStyle/>
          <a:p>
            <a:pPr algn="ctr"/>
            <a:r>
              <a:rPr lang="en-GB" sz="1100" dirty="0">
                <a:latin typeface="Josefin Sans" pitchFamily="2" charset="0"/>
              </a:rPr>
              <a:t>SPRINT 2</a:t>
            </a:r>
          </a:p>
        </p:txBody>
      </p:sp>
      <p:sp>
        <p:nvSpPr>
          <p:cNvPr id="39" name="TextBox 38">
            <a:extLst>
              <a:ext uri="{FF2B5EF4-FFF2-40B4-BE49-F238E27FC236}">
                <a16:creationId xmlns:a16="http://schemas.microsoft.com/office/drawing/2014/main" id="{63148F01-2B2A-A410-3C6D-4F182B41A1C4}"/>
              </a:ext>
            </a:extLst>
          </p:cNvPr>
          <p:cNvSpPr txBox="1"/>
          <p:nvPr/>
        </p:nvSpPr>
        <p:spPr>
          <a:xfrm>
            <a:off x="7024810" y="2313655"/>
            <a:ext cx="353943" cy="648915"/>
          </a:xfrm>
          <a:prstGeom prst="rect">
            <a:avLst/>
          </a:prstGeom>
          <a:noFill/>
        </p:spPr>
        <p:txBody>
          <a:bodyPr vert="vert" wrap="none" rtlCol="0">
            <a:spAutoFit/>
          </a:bodyPr>
          <a:lstStyle/>
          <a:p>
            <a:pPr algn="ctr"/>
            <a:r>
              <a:rPr lang="en-GB" sz="1100" dirty="0">
                <a:latin typeface="Josefin Sans" pitchFamily="2" charset="0"/>
              </a:rPr>
              <a:t>SPRINT 1</a:t>
            </a:r>
          </a:p>
        </p:txBody>
      </p:sp>
      <p:grpSp>
        <p:nvGrpSpPr>
          <p:cNvPr id="5" name="Google Shape;9527;p92">
            <a:extLst>
              <a:ext uri="{FF2B5EF4-FFF2-40B4-BE49-F238E27FC236}">
                <a16:creationId xmlns:a16="http://schemas.microsoft.com/office/drawing/2014/main" id="{242DDDC9-5AC4-0974-8B9E-043186BE373B}"/>
              </a:ext>
            </a:extLst>
          </p:cNvPr>
          <p:cNvGrpSpPr/>
          <p:nvPr/>
        </p:nvGrpSpPr>
        <p:grpSpPr>
          <a:xfrm rot="16200000">
            <a:off x="6001800" y="1884151"/>
            <a:ext cx="2857714" cy="1190136"/>
            <a:chOff x="3967075" y="3040337"/>
            <a:chExt cx="1019927" cy="402126"/>
          </a:xfrm>
        </p:grpSpPr>
        <p:sp>
          <p:nvSpPr>
            <p:cNvPr id="15" name="Google Shape;9528;p92">
              <a:extLst>
                <a:ext uri="{FF2B5EF4-FFF2-40B4-BE49-F238E27FC236}">
                  <a16:creationId xmlns:a16="http://schemas.microsoft.com/office/drawing/2014/main" id="{29B340E8-A208-398F-0C8F-001939C5E49A}"/>
                </a:ext>
              </a:extLst>
            </p:cNvPr>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29;p92">
              <a:extLst>
                <a:ext uri="{FF2B5EF4-FFF2-40B4-BE49-F238E27FC236}">
                  <a16:creationId xmlns:a16="http://schemas.microsoft.com/office/drawing/2014/main" id="{12A65BFF-7DDB-9B8A-F2EB-F905E4D7D428}"/>
                </a:ext>
              </a:extLst>
            </p:cNvPr>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536;p92">
            <a:extLst>
              <a:ext uri="{FF2B5EF4-FFF2-40B4-BE49-F238E27FC236}">
                <a16:creationId xmlns:a16="http://schemas.microsoft.com/office/drawing/2014/main" id="{69536133-C312-B669-52DB-04A185119697}"/>
              </a:ext>
            </a:extLst>
          </p:cNvPr>
          <p:cNvGrpSpPr/>
          <p:nvPr/>
        </p:nvGrpSpPr>
        <p:grpSpPr>
          <a:xfrm rot="16200000">
            <a:off x="5726784" y="1585331"/>
            <a:ext cx="3723716" cy="1506106"/>
            <a:chOff x="3862800" y="3038525"/>
            <a:chExt cx="1329006" cy="510698"/>
          </a:xfrm>
          <a:noFill/>
        </p:grpSpPr>
        <p:sp>
          <p:nvSpPr>
            <p:cNvPr id="9" name="Google Shape;9537;p92">
              <a:extLst>
                <a:ext uri="{FF2B5EF4-FFF2-40B4-BE49-F238E27FC236}">
                  <a16:creationId xmlns:a16="http://schemas.microsoft.com/office/drawing/2014/main" id="{54A83E1F-3A32-6A65-6B8C-F42474063CBD}"/>
                </a:ext>
              </a:extLst>
            </p:cNvPr>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38;p92">
              <a:extLst>
                <a:ext uri="{FF2B5EF4-FFF2-40B4-BE49-F238E27FC236}">
                  <a16:creationId xmlns:a16="http://schemas.microsoft.com/office/drawing/2014/main" id="{036795F7-BC7A-7696-C4A0-44AC71631B35}"/>
                </a:ext>
              </a:extLst>
            </p:cNvPr>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3123BAAD-A6BC-2AB9-2F56-1C9C5906484A}"/>
              </a:ext>
            </a:extLst>
          </p:cNvPr>
          <p:cNvSpPr txBox="1"/>
          <p:nvPr/>
        </p:nvSpPr>
        <p:spPr>
          <a:xfrm>
            <a:off x="8508904" y="1381044"/>
            <a:ext cx="353943" cy="2381421"/>
          </a:xfrm>
          <a:prstGeom prst="rect">
            <a:avLst/>
          </a:prstGeom>
          <a:noFill/>
        </p:spPr>
        <p:txBody>
          <a:bodyPr vert="vert" wrap="none" rtlCol="0">
            <a:spAutoFit/>
          </a:bodyPr>
          <a:lstStyle/>
          <a:p>
            <a:pPr algn="ctr"/>
            <a:r>
              <a:rPr lang="en-GB" sz="1100" dirty="0">
                <a:latin typeface="Josefin Sans" pitchFamily="2" charset="0"/>
              </a:rPr>
              <a:t>COMMUNICATION   EFFICIENCY</a:t>
            </a:r>
          </a:p>
        </p:txBody>
      </p:sp>
      <p:cxnSp>
        <p:nvCxnSpPr>
          <p:cNvPr id="46" name="Straight Arrow Connector 45">
            <a:extLst>
              <a:ext uri="{FF2B5EF4-FFF2-40B4-BE49-F238E27FC236}">
                <a16:creationId xmlns:a16="http://schemas.microsoft.com/office/drawing/2014/main" id="{331B8C80-87A0-1118-FB16-23AB63D372ED}"/>
              </a:ext>
            </a:extLst>
          </p:cNvPr>
          <p:cNvCxnSpPr>
            <a:cxnSpLocks/>
          </p:cNvCxnSpPr>
          <p:nvPr/>
        </p:nvCxnSpPr>
        <p:spPr>
          <a:xfrm flipV="1">
            <a:off x="8511159" y="476525"/>
            <a:ext cx="0" cy="3820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31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6" name="Google Shape;386;p47"/>
          <p:cNvSpPr txBox="1">
            <a:spLocks noGrp="1"/>
          </p:cNvSpPr>
          <p:nvPr>
            <p:ph type="subTitle" idx="1"/>
          </p:nvPr>
        </p:nvSpPr>
        <p:spPr>
          <a:xfrm>
            <a:off x="1035569" y="1259169"/>
            <a:ext cx="7419025" cy="3177915"/>
          </a:xfrm>
          <a:prstGeom prst="rect">
            <a:avLst/>
          </a:prstGeom>
        </p:spPr>
        <p:txBody>
          <a:bodyPr spcFirstLastPara="1" wrap="square" lIns="91425" tIns="0" rIns="91425" bIns="91425" anchor="ctr" anchorCtr="0">
            <a:noAutofit/>
          </a:bodyPr>
          <a:lstStyle/>
          <a:p>
            <a:pPr marL="0" lvl="0" indent="0" algn="l" rtl="0">
              <a:spcBef>
                <a:spcPts val="0"/>
              </a:spcBef>
              <a:spcAft>
                <a:spcPts val="0"/>
              </a:spcAft>
              <a:buClr>
                <a:schemeClr val="dk1"/>
              </a:buClr>
              <a:buSzPts val="1100"/>
              <a:buFont typeface="Arial"/>
              <a:buNone/>
            </a:pPr>
            <a:r>
              <a:rPr lang="en-GB" dirty="0"/>
              <a:t>Group communication played a crucial role in:</a:t>
            </a:r>
          </a:p>
          <a:p>
            <a:pPr marL="0" lvl="0" indent="0" algn="l" rtl="0">
              <a:spcBef>
                <a:spcPts val="0"/>
              </a:spcBef>
              <a:spcAft>
                <a:spcPts val="0"/>
              </a:spcAft>
              <a:buClr>
                <a:schemeClr val="dk1"/>
              </a:buClr>
              <a:buSzPts val="1100"/>
              <a:buFont typeface="Arial"/>
              <a:buNone/>
            </a:pPr>
            <a:endParaRPr lang="en-GB" dirty="0"/>
          </a:p>
          <a:p>
            <a:pPr marL="285750" indent="-285750">
              <a:buClr>
                <a:schemeClr val="accent1"/>
              </a:buClr>
              <a:buSzPts val="1100"/>
            </a:pPr>
            <a:r>
              <a:rPr lang="en-GB" dirty="0"/>
              <a:t>RefugEAP project completion on time and within scope</a:t>
            </a:r>
          </a:p>
          <a:p>
            <a:pPr marL="285750" indent="-285750">
              <a:buClr>
                <a:schemeClr val="accent1"/>
              </a:buClr>
              <a:buSzPts val="1100"/>
            </a:pPr>
            <a:r>
              <a:rPr lang="en-GB" dirty="0"/>
              <a:t>High-quality product delivery that met client requirements and expectations</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Team members developed essential skills:</a:t>
            </a:r>
          </a:p>
          <a:p>
            <a:pPr marL="0" lvl="0" indent="0" algn="l" rtl="0">
              <a:spcBef>
                <a:spcPts val="0"/>
              </a:spcBef>
              <a:spcAft>
                <a:spcPts val="0"/>
              </a:spcAft>
              <a:buClr>
                <a:schemeClr val="dk1"/>
              </a:buClr>
              <a:buSzPts val="1100"/>
              <a:buFont typeface="Arial"/>
              <a:buNone/>
            </a:pPr>
            <a:endParaRPr lang="en-GB" dirty="0"/>
          </a:p>
          <a:p>
            <a:pPr marL="285750" indent="-285750">
              <a:buClr>
                <a:schemeClr val="accent1"/>
              </a:buClr>
              <a:buSzPts val="1100"/>
            </a:pPr>
            <a:r>
              <a:rPr lang="en-GB" dirty="0"/>
              <a:t>Effective teamwork and collaboration</a:t>
            </a:r>
          </a:p>
          <a:p>
            <a:pPr marL="285750" indent="-285750">
              <a:buClr>
                <a:schemeClr val="accent1"/>
              </a:buClr>
              <a:buSzPts val="1100"/>
            </a:pPr>
            <a:r>
              <a:rPr lang="en-GB" dirty="0"/>
              <a:t>Strong client communication and requirement gathering</a:t>
            </a:r>
          </a:p>
          <a:p>
            <a:pPr marL="0" lvl="0" indent="0" algn="l" rtl="0">
              <a:spcBef>
                <a:spcPts val="0"/>
              </a:spcBef>
              <a:spcAft>
                <a:spcPts val="0"/>
              </a:spcAft>
              <a:buClr>
                <a:schemeClr val="dk1"/>
              </a:buClr>
              <a:buSzPts val="1100"/>
              <a:buFont typeface="Arial"/>
              <a:buNone/>
            </a:pPr>
            <a:endParaRPr lang="en-GB" dirty="0"/>
          </a:p>
          <a:p>
            <a:pPr marL="0" lvl="0" indent="0" algn="l" rtl="0">
              <a:spcBef>
                <a:spcPts val="0"/>
              </a:spcBef>
              <a:spcAft>
                <a:spcPts val="0"/>
              </a:spcAft>
              <a:buClr>
                <a:schemeClr val="dk1"/>
              </a:buClr>
              <a:buSzPts val="1100"/>
              <a:buFont typeface="Arial"/>
              <a:buNone/>
            </a:pPr>
            <a:r>
              <a:rPr lang="en-GB" dirty="0"/>
              <a:t>Communication learned in this project will:</a:t>
            </a:r>
          </a:p>
          <a:p>
            <a:pPr marL="0" lvl="0" indent="0" algn="l" rtl="0">
              <a:spcBef>
                <a:spcPts val="0"/>
              </a:spcBef>
              <a:spcAft>
                <a:spcPts val="0"/>
              </a:spcAft>
              <a:buClr>
                <a:schemeClr val="dk1"/>
              </a:buClr>
              <a:buSzPts val="1100"/>
              <a:buFont typeface="Arial"/>
              <a:buNone/>
            </a:pPr>
            <a:endParaRPr lang="en-GB" dirty="0"/>
          </a:p>
          <a:p>
            <a:pPr marL="285750" indent="-285750">
              <a:buClr>
                <a:schemeClr val="accent1"/>
              </a:buClr>
              <a:buSzPts val="1100"/>
            </a:pPr>
            <a:r>
              <a:rPr lang="en-GB" dirty="0"/>
              <a:t>Contribute to better decision-making in planning phases</a:t>
            </a:r>
          </a:p>
          <a:p>
            <a:pPr marL="285750" indent="-285750">
              <a:buClr>
                <a:schemeClr val="accent1"/>
              </a:buClr>
              <a:buSzPts val="1100"/>
            </a:pPr>
            <a:r>
              <a:rPr lang="en-GB" dirty="0"/>
              <a:t>Lead to more efficient and effective development processes in future projects</a:t>
            </a:r>
          </a:p>
        </p:txBody>
      </p:sp>
      <p:sp>
        <p:nvSpPr>
          <p:cNvPr id="387" name="Google Shape;387;p47"/>
          <p:cNvSpPr txBox="1">
            <a:spLocks noGrp="1"/>
          </p:cNvSpPr>
          <p:nvPr>
            <p:ph type="title" idx="3"/>
          </p:nvPr>
        </p:nvSpPr>
        <p:spPr>
          <a:xfrm>
            <a:off x="713224" y="476525"/>
            <a:ext cx="74190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Overall Impact on Project Success</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3" name="Graphic 2" descr="Good Idea with solid fill">
            <a:extLst>
              <a:ext uri="{FF2B5EF4-FFF2-40B4-BE49-F238E27FC236}">
                <a16:creationId xmlns:a16="http://schemas.microsoft.com/office/drawing/2014/main" id="{436C4DB8-1A4C-B4F5-EC81-82190C8B7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9651" y="2331196"/>
            <a:ext cx="1553135" cy="1553135"/>
          </a:xfrm>
          <a:prstGeom prst="rect">
            <a:avLst/>
          </a:prstGeom>
        </p:spPr>
      </p:pic>
      <p:sp>
        <p:nvSpPr>
          <p:cNvPr id="2" name="TextBox 1">
            <a:extLst>
              <a:ext uri="{FF2B5EF4-FFF2-40B4-BE49-F238E27FC236}">
                <a16:creationId xmlns:a16="http://schemas.microsoft.com/office/drawing/2014/main" id="{4E401BE9-34E7-E553-94FA-6A7586CD83CC}"/>
              </a:ext>
            </a:extLst>
          </p:cNvPr>
          <p:cNvSpPr txBox="1"/>
          <p:nvPr/>
        </p:nvSpPr>
        <p:spPr>
          <a:xfrm>
            <a:off x="6851472" y="3768915"/>
            <a:ext cx="1239442" cy="230832"/>
          </a:xfrm>
          <a:prstGeom prst="rect">
            <a:avLst/>
          </a:prstGeom>
          <a:noFill/>
        </p:spPr>
        <p:txBody>
          <a:bodyPr wrap="none" rtlCol="0">
            <a:spAutoFit/>
          </a:bodyPr>
          <a:lstStyle/>
          <a:p>
            <a:r>
              <a:rPr lang="en-GB" sz="900" i="1" dirty="0">
                <a:solidFill>
                  <a:schemeClr val="bg1">
                    <a:lumMod val="50000"/>
                  </a:schemeClr>
                </a:solidFill>
                <a:latin typeface="Josefin Sans Medium" panose="020B0604020202020204" charset="0"/>
              </a:rPr>
              <a:t>Figure 4. Idea (PPT)</a:t>
            </a:r>
          </a:p>
        </p:txBody>
      </p:sp>
    </p:spTree>
    <p:extLst>
      <p:ext uri="{BB962C8B-B14F-4D97-AF65-F5344CB8AC3E}">
        <p14:creationId xmlns:p14="http://schemas.microsoft.com/office/powerpoint/2010/main" val="22493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316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REFERENCES</a:t>
            </a:r>
            <a:endParaRPr sz="1200" dirty="0"/>
          </a:p>
        </p:txBody>
      </p:sp>
      <p:sp>
        <p:nvSpPr>
          <p:cNvPr id="1745" name="Google Shape;1745;p82"/>
          <p:cNvSpPr txBox="1">
            <a:spLocks noGrp="1"/>
          </p:cNvSpPr>
          <p:nvPr>
            <p:ph type="subTitle" idx="1"/>
          </p:nvPr>
        </p:nvSpPr>
        <p:spPr>
          <a:xfrm>
            <a:off x="1018525" y="1235424"/>
            <a:ext cx="5991875" cy="1653404"/>
          </a:xfrm>
          <a:prstGeom prst="rect">
            <a:avLst/>
          </a:prstGeom>
        </p:spPr>
        <p:txBody>
          <a:bodyPr spcFirstLastPara="1" wrap="square" lIns="91425" tIns="91425" rIns="91425" bIns="91425" anchor="t" anchorCtr="0">
            <a:noAutofit/>
          </a:bodyPr>
          <a:lstStyle/>
          <a:p>
            <a:pPr marL="0" indent="0">
              <a:buClr>
                <a:schemeClr val="tx1"/>
              </a:buClr>
              <a:buSzPts val="1100"/>
              <a:buNone/>
            </a:pPr>
            <a:r>
              <a:rPr lang="en-GB" sz="1050" dirty="0"/>
              <a:t>Figure 1 – Child, B. (2015). Minimalist Boardroom [Photograph]. Available at: </a:t>
            </a:r>
            <a:r>
              <a:rPr lang="en-GB" sz="1050" dirty="0">
                <a:hlinkClick r:id="rId3"/>
              </a:rPr>
              <a:t>https://unsplash.com/photos/GWe0dlVD9e0</a:t>
            </a:r>
            <a:r>
              <a:rPr lang="en-GB" sz="1050" dirty="0"/>
              <a:t> (Accessed: 04/05/2023)</a:t>
            </a:r>
          </a:p>
          <a:p>
            <a:pPr marL="0" indent="0">
              <a:buClr>
                <a:schemeClr val="tx1"/>
              </a:buClr>
              <a:buSzPts val="1100"/>
              <a:buNone/>
            </a:pPr>
            <a:endParaRPr lang="en-GB" sz="1050" dirty="0"/>
          </a:p>
          <a:p>
            <a:pPr marL="0" indent="0">
              <a:buClr>
                <a:schemeClr val="tx1"/>
              </a:buClr>
              <a:buSzPts val="1100"/>
              <a:buNone/>
            </a:pPr>
            <a:r>
              <a:rPr lang="en-GB" sz="1050" dirty="0"/>
              <a:t>Figure 2 – Microsoft Corporation (2019). Microsoft Teams Logo [Photograph]. Available at: </a:t>
            </a:r>
            <a:r>
              <a:rPr lang="en-GB" sz="1050" dirty="0">
                <a:hlinkClick r:id="rId4"/>
              </a:rPr>
              <a:t>https://www.microsoft.com/en-gb/microsoft-teams/group-chat-software</a:t>
            </a:r>
            <a:r>
              <a:rPr lang="en-GB" sz="1050" dirty="0"/>
              <a:t> (Accessed: 04/05/2023)</a:t>
            </a:r>
          </a:p>
          <a:p>
            <a:pPr marL="0" indent="0">
              <a:buClr>
                <a:schemeClr val="tx1"/>
              </a:buClr>
              <a:buSzPts val="1100"/>
              <a:buNone/>
            </a:pPr>
            <a:endParaRPr lang="en-GB" sz="1050" dirty="0"/>
          </a:p>
          <a:p>
            <a:pPr marL="0" indent="0">
              <a:buClr>
                <a:schemeClr val="tx1"/>
              </a:buClr>
              <a:buSzPts val="1100"/>
              <a:buNone/>
            </a:pPr>
            <a:r>
              <a:rPr lang="en-GB" sz="1050" dirty="0"/>
              <a:t>Figure 3 – Burman (2019). Meeting Illustration [Illustration]. Available at: </a:t>
            </a:r>
            <a:r>
              <a:rPr lang="en-GB" sz="1050" dirty="0">
                <a:hlinkClick r:id="rId5"/>
              </a:rPr>
              <a:t>https://www.cleanpng.com/png-business-presentation-information-clip-art-vector-336571/</a:t>
            </a:r>
            <a:r>
              <a:rPr lang="en-GB" sz="1050" dirty="0"/>
              <a:t> (Accessed: 04/05/2023)</a:t>
            </a:r>
          </a:p>
          <a:p>
            <a:pPr marL="0" indent="0">
              <a:buClr>
                <a:schemeClr val="tx1"/>
              </a:buClr>
              <a:buSzPts val="1100"/>
              <a:buNone/>
            </a:pPr>
            <a:endParaRPr lang="en-GB" sz="1050" dirty="0"/>
          </a:p>
        </p:txBody>
      </p:sp>
    </p:spTree>
    <p:extLst>
      <p:ext uri="{BB962C8B-B14F-4D97-AF65-F5344CB8AC3E}">
        <p14:creationId xmlns:p14="http://schemas.microsoft.com/office/powerpoint/2010/main" val="231146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0"/>
          <p:cNvSpPr txBox="1">
            <a:spLocks noGrp="1"/>
          </p:cNvSpPr>
          <p:nvPr>
            <p:ph type="title"/>
          </p:nvPr>
        </p:nvSpPr>
        <p:spPr>
          <a:xfrm>
            <a:off x="5292000" y="2237327"/>
            <a:ext cx="3614150" cy="1915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Something non-technical that you learned during the project </a:t>
            </a:r>
          </a:p>
        </p:txBody>
      </p:sp>
      <p:sp>
        <p:nvSpPr>
          <p:cNvPr id="777" name="Google Shape;777;p60"/>
          <p:cNvSpPr txBox="1">
            <a:spLocks noGrp="1"/>
          </p:cNvSpPr>
          <p:nvPr>
            <p:ph type="title" idx="2"/>
          </p:nvPr>
        </p:nvSpPr>
        <p:spPr>
          <a:xfrm>
            <a:off x="5292001" y="1625200"/>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06</a:t>
            </a:r>
            <a:endParaRPr/>
          </a:p>
        </p:txBody>
      </p:sp>
      <p:sp>
        <p:nvSpPr>
          <p:cNvPr id="778" name="Google Shape;778;p60"/>
          <p:cNvSpPr/>
          <p:nvPr/>
        </p:nvSpPr>
        <p:spPr>
          <a:xfrm>
            <a:off x="5154" y="1582600"/>
            <a:ext cx="4267800" cy="2764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779" name="Google Shape;779;p60"/>
          <p:cNvPicPr preferRelativeResize="0"/>
          <p:nvPr/>
        </p:nvPicPr>
        <p:blipFill rotWithShape="1">
          <a:blip r:embed="rId3">
            <a:alphaModFix/>
          </a:blip>
          <a:srcRect l="7505" r="3351"/>
          <a:stretch/>
        </p:blipFill>
        <p:spPr>
          <a:xfrm>
            <a:off x="0" y="1026500"/>
            <a:ext cx="3777700" cy="3027251"/>
          </a:xfrm>
          <a:prstGeom prst="rect">
            <a:avLst/>
          </a:prstGeom>
          <a:noFill/>
          <a:ln>
            <a:noFill/>
          </a:ln>
        </p:spPr>
      </p:pic>
      <p:cxnSp>
        <p:nvCxnSpPr>
          <p:cNvPr id="780" name="Google Shape;780;p6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81" name="Google Shape;781;p6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782" name="Google Shape;782;p60"/>
          <p:cNvSpPr txBox="1">
            <a:spLocks noGrp="1"/>
          </p:cNvSpPr>
          <p:nvPr>
            <p:ph type="subTitle" idx="1"/>
          </p:nvPr>
        </p:nvSpPr>
        <p:spPr>
          <a:xfrm>
            <a:off x="5297255" y="4152975"/>
            <a:ext cx="30273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Peter Nicholl</a:t>
            </a:r>
            <a:endParaRPr/>
          </a:p>
        </p:txBody>
      </p:sp>
      <p:cxnSp>
        <p:nvCxnSpPr>
          <p:cNvPr id="783" name="Google Shape;783;p60"/>
          <p:cNvCxnSpPr/>
          <p:nvPr/>
        </p:nvCxnSpPr>
        <p:spPr>
          <a:xfrm>
            <a:off x="5039175" y="1625200"/>
            <a:ext cx="0" cy="296130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2574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7"/>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86" name="Google Shape;386;p47"/>
          <p:cNvSpPr txBox="1">
            <a:spLocks noGrp="1"/>
          </p:cNvSpPr>
          <p:nvPr>
            <p:ph type="subTitle" idx="1"/>
          </p:nvPr>
        </p:nvSpPr>
        <p:spPr>
          <a:xfrm>
            <a:off x="25780" y="3143085"/>
            <a:ext cx="3882111" cy="1456851"/>
          </a:xfrm>
          <a:prstGeom prst="rect">
            <a:avLst/>
          </a:prstGeom>
        </p:spPr>
        <p:txBody>
          <a:bodyPr spcFirstLastPara="1" wrap="square" lIns="91425" tIns="0" rIns="91425" bIns="91425" anchor="ctr" anchorCtr="0">
            <a:noAutofit/>
          </a:bodyPr>
          <a:lstStyle/>
          <a:p>
            <a:pPr marL="0" lvl="0" indent="0" algn="l" rtl="0">
              <a:spcBef>
                <a:spcPts val="0"/>
              </a:spcBef>
              <a:spcAft>
                <a:spcPts val="0"/>
              </a:spcAft>
              <a:buClr>
                <a:schemeClr val="dk1"/>
              </a:buClr>
              <a:buSzPts val="1100"/>
              <a:buFont typeface="Arial"/>
              <a:buNone/>
            </a:pPr>
            <a:endParaRPr lang="en" sz="1800">
              <a:solidFill>
                <a:schemeClr val="tx1"/>
              </a:solidFill>
            </a:endParaRPr>
          </a:p>
          <a:p>
            <a:r>
              <a:rPr lang="en-GB" sz="2000">
                <a:solidFill>
                  <a:schemeClr val="tx1"/>
                </a:solidFill>
              </a:rPr>
              <a:t>Clear and open lines of communication are crucial</a:t>
            </a:r>
          </a:p>
          <a:p>
            <a:r>
              <a:rPr lang="en-GB" sz="2000">
                <a:solidFill>
                  <a:schemeClr val="tx1"/>
                </a:solidFill>
              </a:rPr>
              <a:t>Ensures everyone is on the same page</a:t>
            </a:r>
          </a:p>
          <a:p>
            <a:r>
              <a:rPr lang="en-GB" sz="2000">
                <a:solidFill>
                  <a:schemeClr val="tx1"/>
                </a:solidFill>
              </a:rPr>
              <a:t>Enables the team to work towards the same goals</a:t>
            </a:r>
          </a:p>
          <a:p>
            <a:r>
              <a:rPr lang="en-GB" sz="2000">
                <a:solidFill>
                  <a:schemeClr val="tx1"/>
                </a:solidFill>
              </a:rPr>
              <a:t>Helps in meeting the requirements for each sprint</a:t>
            </a:r>
          </a:p>
          <a:p>
            <a:pPr indent="-330200"/>
            <a:endParaRPr lang="en-GB">
              <a:solidFill>
                <a:schemeClr val="tx1"/>
              </a:solidFill>
            </a:endParaRPr>
          </a:p>
          <a:p>
            <a:pPr marL="457200" lvl="0" indent="-330200" algn="l" rtl="0">
              <a:spcBef>
                <a:spcPts val="0"/>
              </a:spcBef>
              <a:spcAft>
                <a:spcPts val="0"/>
              </a:spcAft>
              <a:buSzPts val="1600"/>
              <a:buChar char="●"/>
            </a:pPr>
            <a:endParaRPr lang="en-GB">
              <a:solidFill>
                <a:schemeClr val="tx1"/>
              </a:solidFill>
            </a:endParaRPr>
          </a:p>
          <a:p>
            <a:pPr lvl="0" indent="-330200" algn="l" rtl="0">
              <a:spcBef>
                <a:spcPts val="0"/>
              </a:spcBef>
              <a:spcAft>
                <a:spcPts val="0"/>
              </a:spcAft>
              <a:buClr>
                <a:schemeClr val="dk1"/>
              </a:buClr>
            </a:pPr>
            <a:endParaRPr lang="en-GB">
              <a:solidFill>
                <a:schemeClr val="tx1"/>
              </a:solidFill>
            </a:endParaRPr>
          </a:p>
          <a:p>
            <a:pPr lvl="0" indent="-330200" algn="l" rtl="0">
              <a:spcBef>
                <a:spcPts val="0"/>
              </a:spcBef>
              <a:spcAft>
                <a:spcPts val="0"/>
              </a:spcAft>
            </a:pPr>
            <a:endParaRPr lang="en-GB">
              <a:solidFill>
                <a:schemeClr val="tx1"/>
              </a:solidFill>
            </a:endParaRPr>
          </a:p>
          <a:p>
            <a:pPr indent="-330200"/>
            <a:endParaRPr lang="en-GB"/>
          </a:p>
          <a:p>
            <a:pPr indent="-330200"/>
            <a:endParaRPr lang="en-GB"/>
          </a:p>
          <a:p>
            <a:pPr indent="-330200"/>
            <a:endParaRPr lang="en-GB"/>
          </a:p>
          <a:p>
            <a:pPr indent="-330200"/>
            <a:endParaRPr lang="en-GB"/>
          </a:p>
          <a:p>
            <a:pPr indent="-330200"/>
            <a:endParaRPr lang="en-GB"/>
          </a:p>
          <a:p>
            <a:pPr marL="0" indent="0">
              <a:buSzPts val="1100"/>
              <a:buFont typeface="Arial"/>
              <a:buNone/>
            </a:pPr>
            <a:endParaRPr lang="en"/>
          </a:p>
          <a:p>
            <a:pPr marL="0" indent="0">
              <a:buNone/>
            </a:pPr>
            <a:endParaRPr lang="en"/>
          </a:p>
        </p:txBody>
      </p:sp>
      <p:sp>
        <p:nvSpPr>
          <p:cNvPr id="387" name="Google Shape;387;p47"/>
          <p:cNvSpPr txBox="1">
            <a:spLocks noGrp="1"/>
          </p:cNvSpPr>
          <p:nvPr>
            <p:ph type="title" idx="3"/>
          </p:nvPr>
        </p:nvSpPr>
        <p:spPr>
          <a:xfrm>
            <a:off x="462323" y="121080"/>
            <a:ext cx="7262781" cy="837541"/>
          </a:xfrm>
          <a:prstGeom prst="rect">
            <a:avLst/>
          </a:prstGeom>
        </p:spPr>
        <p:txBody>
          <a:bodyPr spcFirstLastPara="1" wrap="square" lIns="91425" tIns="91425" rIns="91425" bIns="91425" anchor="t" anchorCtr="0">
            <a:noAutofit/>
          </a:bodyPr>
          <a:lstStyle/>
          <a:p>
            <a:r>
              <a:rPr lang="en"/>
              <a:t>Importance of Effective Communication</a:t>
            </a:r>
            <a:r>
              <a:rPr lang="en" sz="4400" b="0"/>
              <a:t> </a:t>
            </a:r>
            <a:endParaRPr lang="en-US"/>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2" descr="Graphical user interface, diagram, engineering drawing&#10;&#10;Description automatically generated">
            <a:extLst>
              <a:ext uri="{FF2B5EF4-FFF2-40B4-BE49-F238E27FC236}">
                <a16:creationId xmlns:a16="http://schemas.microsoft.com/office/drawing/2014/main" id="{BBE9261B-5EB7-9F40-4F17-3BFA2934A7B6}"/>
              </a:ext>
            </a:extLst>
          </p:cNvPr>
          <p:cNvPicPr>
            <a:picLocks noChangeAspect="1"/>
          </p:cNvPicPr>
          <p:nvPr/>
        </p:nvPicPr>
        <p:blipFill>
          <a:blip r:embed="rId3"/>
          <a:stretch>
            <a:fillRect/>
          </a:stretch>
        </p:blipFill>
        <p:spPr>
          <a:xfrm>
            <a:off x="3885443" y="1475795"/>
            <a:ext cx="4428021" cy="2885506"/>
          </a:xfrm>
          <a:prstGeom prst="rect">
            <a:avLst/>
          </a:prstGeom>
        </p:spPr>
      </p:pic>
    </p:spTree>
    <p:extLst>
      <p:ext uri="{BB962C8B-B14F-4D97-AF65-F5344CB8AC3E}">
        <p14:creationId xmlns:p14="http://schemas.microsoft.com/office/powerpoint/2010/main" val="3103090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315963" y="406830"/>
            <a:ext cx="6894311" cy="927424"/>
          </a:xfrm>
          <a:prstGeom prst="rect">
            <a:avLst/>
          </a:prstGeom>
        </p:spPr>
        <p:txBody>
          <a:bodyPr spcFirstLastPara="1" wrap="square" lIns="91425" tIns="91425" rIns="91425" bIns="91425" anchor="t" anchorCtr="0">
            <a:noAutofit/>
          </a:bodyPr>
          <a:lstStyle/>
          <a:p>
            <a:r>
              <a:rPr lang="en">
                <a:solidFill>
                  <a:schemeClr val="tx1"/>
                </a:solidFill>
              </a:rPr>
              <a:t>Collaboration and Goal Setting</a:t>
            </a:r>
            <a:endParaRPr lang="en-US">
              <a:solidFill>
                <a:schemeClr val="tx1"/>
              </a:solidFill>
            </a:endParaRPr>
          </a:p>
        </p:txBody>
      </p:sp>
      <p:sp>
        <p:nvSpPr>
          <p:cNvPr id="1745" name="Google Shape;1745;p82"/>
          <p:cNvSpPr txBox="1">
            <a:spLocks noGrp="1"/>
          </p:cNvSpPr>
          <p:nvPr>
            <p:ph type="subTitle" idx="1"/>
          </p:nvPr>
        </p:nvSpPr>
        <p:spPr>
          <a:xfrm>
            <a:off x="414181" y="1654369"/>
            <a:ext cx="4298980" cy="2866613"/>
          </a:xfrm>
          <a:prstGeom prst="rect">
            <a:avLst/>
          </a:prstGeom>
        </p:spPr>
        <p:txBody>
          <a:bodyPr spcFirstLastPara="1" wrap="square" lIns="91425" tIns="91425" rIns="91425" bIns="91425" anchor="t" anchorCtr="0">
            <a:noAutofit/>
          </a:bodyPr>
          <a:lstStyle/>
          <a:p>
            <a:pPr marL="285750" indent="-285750"/>
            <a:r>
              <a:rPr lang="en-GB" sz="2000">
                <a:solidFill>
                  <a:schemeClr val="tx1"/>
                </a:solidFill>
              </a:rPr>
              <a:t>Working collaboratively helped us achieve our objectives</a:t>
            </a:r>
            <a:endParaRPr lang="en-US" sz="2000">
              <a:solidFill>
                <a:schemeClr val="tx1"/>
              </a:solidFill>
            </a:endParaRPr>
          </a:p>
          <a:p>
            <a:pPr marL="285750" indent="-285750"/>
            <a:r>
              <a:rPr lang="en-GB" sz="2000">
                <a:solidFill>
                  <a:schemeClr val="tx1"/>
                </a:solidFill>
              </a:rPr>
              <a:t>Setting clear goals enabled us to focus our efforts</a:t>
            </a:r>
          </a:p>
          <a:p>
            <a:pPr marL="285750" indent="-285750"/>
            <a:r>
              <a:rPr lang="en-GB" sz="2000">
                <a:solidFill>
                  <a:schemeClr val="tx1"/>
                </a:solidFill>
              </a:rPr>
              <a:t>Ensured that everyone understood their responsibilities</a:t>
            </a:r>
          </a:p>
          <a:p>
            <a:pPr marL="285750" indent="-285750"/>
            <a:r>
              <a:rPr lang="en-GB" sz="2000">
                <a:solidFill>
                  <a:schemeClr val="tx1"/>
                </a:solidFill>
              </a:rPr>
              <a:t>Team members were able to hold each other accountable</a:t>
            </a:r>
          </a:p>
          <a:p>
            <a:pPr marL="0" lvl="0" indent="0" algn="l">
              <a:lnSpc>
                <a:spcPct val="100000"/>
              </a:lnSpc>
              <a:spcBef>
                <a:spcPts val="0"/>
              </a:spcBef>
              <a:spcAft>
                <a:spcPts val="0"/>
              </a:spcAft>
              <a:buSzPts val="1100"/>
              <a:buFont typeface="Arial"/>
              <a:buNone/>
            </a:pPr>
            <a:endParaRPr lang="en-GB"/>
          </a:p>
        </p:txBody>
      </p:sp>
      <p:pic>
        <p:nvPicPr>
          <p:cNvPr id="2" name="Picture 2">
            <a:extLst>
              <a:ext uri="{FF2B5EF4-FFF2-40B4-BE49-F238E27FC236}">
                <a16:creationId xmlns:a16="http://schemas.microsoft.com/office/drawing/2014/main" id="{8391B21E-8782-D4DF-2006-AF2F6A9FF316}"/>
              </a:ext>
            </a:extLst>
          </p:cNvPr>
          <p:cNvPicPr>
            <a:picLocks noChangeAspect="1"/>
          </p:cNvPicPr>
          <p:nvPr/>
        </p:nvPicPr>
        <p:blipFill>
          <a:blip r:embed="rId3"/>
          <a:stretch>
            <a:fillRect/>
          </a:stretch>
        </p:blipFill>
        <p:spPr>
          <a:xfrm>
            <a:off x="5193588" y="1844730"/>
            <a:ext cx="3539030" cy="2353988"/>
          </a:xfrm>
          <a:prstGeom prst="rect">
            <a:avLst/>
          </a:prstGeom>
        </p:spPr>
      </p:pic>
    </p:spTree>
    <p:extLst>
      <p:ext uri="{BB962C8B-B14F-4D97-AF65-F5344CB8AC3E}">
        <p14:creationId xmlns:p14="http://schemas.microsoft.com/office/powerpoint/2010/main" val="3701948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4B8711-54D1-1993-08C1-78225C7218CA}"/>
              </a:ext>
            </a:extLst>
          </p:cNvPr>
          <p:cNvSpPr>
            <a:spLocks noGrp="1"/>
          </p:cNvSpPr>
          <p:nvPr>
            <p:ph type="subTitle" idx="1"/>
          </p:nvPr>
        </p:nvSpPr>
        <p:spPr>
          <a:xfrm>
            <a:off x="4154807" y="1314426"/>
            <a:ext cx="4987678" cy="2446200"/>
          </a:xfrm>
        </p:spPr>
        <p:txBody>
          <a:bodyPr/>
          <a:lstStyle/>
          <a:p>
            <a:pPr marL="114300" indent="0">
              <a:buNone/>
            </a:pPr>
            <a:endParaRPr lang="en-US" sz="2000">
              <a:solidFill>
                <a:schemeClr val="tx1"/>
              </a:solidFill>
            </a:endParaRPr>
          </a:p>
          <a:p>
            <a:r>
              <a:rPr lang="en-US" sz="2000">
                <a:solidFill>
                  <a:schemeClr val="tx1"/>
                </a:solidFill>
              </a:rPr>
              <a:t>The importance of time management in a project</a:t>
            </a:r>
          </a:p>
          <a:p>
            <a:r>
              <a:rPr lang="en-US" sz="2000">
                <a:solidFill>
                  <a:schemeClr val="tx1"/>
                </a:solidFill>
              </a:rPr>
              <a:t>Set realistic timelines for each sprint</a:t>
            </a:r>
          </a:p>
          <a:p>
            <a:r>
              <a:rPr lang="en-US" sz="2000">
                <a:solidFill>
                  <a:schemeClr val="tx1"/>
                </a:solidFill>
              </a:rPr>
              <a:t>The team worked efficiently to achieve objectives within the set timelines</a:t>
            </a:r>
          </a:p>
          <a:p>
            <a:endParaRPr lang="en-US">
              <a:solidFill>
                <a:schemeClr val="tx1"/>
              </a:solidFill>
            </a:endParaRPr>
          </a:p>
        </p:txBody>
      </p:sp>
      <p:sp>
        <p:nvSpPr>
          <p:cNvPr id="3" name="Title 2">
            <a:extLst>
              <a:ext uri="{FF2B5EF4-FFF2-40B4-BE49-F238E27FC236}">
                <a16:creationId xmlns:a16="http://schemas.microsoft.com/office/drawing/2014/main" id="{23BD0147-A1C1-6D67-0862-D99DE16AD6E4}"/>
              </a:ext>
            </a:extLst>
          </p:cNvPr>
          <p:cNvSpPr>
            <a:spLocks noGrp="1"/>
          </p:cNvSpPr>
          <p:nvPr>
            <p:ph type="title"/>
          </p:nvPr>
        </p:nvSpPr>
        <p:spPr/>
        <p:txBody>
          <a:bodyPr/>
          <a:lstStyle/>
          <a:p>
            <a:r>
              <a:rPr lang="en-US">
                <a:solidFill>
                  <a:schemeClr val="tx1"/>
                </a:solidFill>
              </a:rPr>
              <a:t>Achieving Objectives Efficiently</a:t>
            </a:r>
          </a:p>
        </p:txBody>
      </p:sp>
      <p:pic>
        <p:nvPicPr>
          <p:cNvPr id="5" name="Picture 5" descr="A picture containing shape&#10;&#10;Description automatically generated">
            <a:extLst>
              <a:ext uri="{FF2B5EF4-FFF2-40B4-BE49-F238E27FC236}">
                <a16:creationId xmlns:a16="http://schemas.microsoft.com/office/drawing/2014/main" id="{8599BAF6-236E-7D39-FBF8-15EF3C6AD1D6}"/>
              </a:ext>
            </a:extLst>
          </p:cNvPr>
          <p:cNvPicPr>
            <a:picLocks noChangeAspect="1"/>
          </p:cNvPicPr>
          <p:nvPr/>
        </p:nvPicPr>
        <p:blipFill>
          <a:blip r:embed="rId2"/>
          <a:stretch>
            <a:fillRect/>
          </a:stretch>
        </p:blipFill>
        <p:spPr>
          <a:xfrm>
            <a:off x="370779" y="1744468"/>
            <a:ext cx="3537724" cy="2069247"/>
          </a:xfrm>
          <a:prstGeom prst="rect">
            <a:avLst/>
          </a:prstGeom>
        </p:spPr>
      </p:pic>
    </p:spTree>
    <p:extLst>
      <p:ext uri="{BB962C8B-B14F-4D97-AF65-F5344CB8AC3E}">
        <p14:creationId xmlns:p14="http://schemas.microsoft.com/office/powerpoint/2010/main" val="1599659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5"/>
          <p:cNvSpPr txBox="1">
            <a:spLocks noGrp="1"/>
          </p:cNvSpPr>
          <p:nvPr>
            <p:ph type="title"/>
          </p:nvPr>
        </p:nvSpPr>
        <p:spPr>
          <a:xfrm>
            <a:off x="925750" y="2333297"/>
            <a:ext cx="3288898" cy="1622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Realistic plans to take this project onwards </a:t>
            </a:r>
          </a:p>
        </p:txBody>
      </p:sp>
      <p:sp>
        <p:nvSpPr>
          <p:cNvPr id="859" name="Google Shape;859;p65"/>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07</a:t>
            </a:r>
            <a:endParaRPr/>
          </a:p>
        </p:txBody>
      </p:sp>
      <p:sp>
        <p:nvSpPr>
          <p:cNvPr id="860" name="Google Shape;860;p65"/>
          <p:cNvSpPr txBox="1">
            <a:spLocks noGrp="1"/>
          </p:cNvSpPr>
          <p:nvPr>
            <p:ph type="subTitle" idx="1"/>
          </p:nvPr>
        </p:nvSpPr>
        <p:spPr>
          <a:xfrm>
            <a:off x="925750" y="4235144"/>
            <a:ext cx="30273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err="1"/>
              <a:t>Nafiz</a:t>
            </a:r>
            <a:r>
              <a:rPr lang="en-GB"/>
              <a:t> MD Rahman</a:t>
            </a:r>
          </a:p>
        </p:txBody>
      </p:sp>
      <p:sp>
        <p:nvSpPr>
          <p:cNvPr id="861" name="Google Shape;861;p65"/>
          <p:cNvSpPr/>
          <p:nvPr/>
        </p:nvSpPr>
        <p:spPr>
          <a:xfrm>
            <a:off x="5628350" y="676950"/>
            <a:ext cx="3599400" cy="3538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863" name="Google Shape;863;p6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64" name="Google Shape;864;p6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3" name="Picture 2" descr="A close-up of a person's hands writing on a piece of paper&#10;&#10;Description automatically generated with low confidence">
            <a:extLst>
              <a:ext uri="{FF2B5EF4-FFF2-40B4-BE49-F238E27FC236}">
                <a16:creationId xmlns:a16="http://schemas.microsoft.com/office/drawing/2014/main" id="{39AF79FA-7D56-55CF-2F11-3EC98C1BF28F}"/>
              </a:ext>
            </a:extLst>
          </p:cNvPr>
          <p:cNvPicPr>
            <a:picLocks noChangeAspect="1"/>
          </p:cNvPicPr>
          <p:nvPr/>
        </p:nvPicPr>
        <p:blipFill>
          <a:blip r:embed="rId3"/>
          <a:stretch>
            <a:fillRect/>
          </a:stretch>
        </p:blipFill>
        <p:spPr>
          <a:xfrm>
            <a:off x="4656522" y="1115462"/>
            <a:ext cx="3987428" cy="2661175"/>
          </a:xfrm>
          <a:prstGeom prst="rect">
            <a:avLst/>
          </a:prstGeom>
        </p:spPr>
      </p:pic>
      <p:sp>
        <p:nvSpPr>
          <p:cNvPr id="2" name="TextBox 1">
            <a:extLst>
              <a:ext uri="{FF2B5EF4-FFF2-40B4-BE49-F238E27FC236}">
                <a16:creationId xmlns:a16="http://schemas.microsoft.com/office/drawing/2014/main" id="{D8990C90-D30A-B23B-28C9-CF7A63266D2B}"/>
              </a:ext>
            </a:extLst>
          </p:cNvPr>
          <p:cNvSpPr txBox="1"/>
          <p:nvPr/>
        </p:nvSpPr>
        <p:spPr>
          <a:xfrm>
            <a:off x="7694522" y="3741997"/>
            <a:ext cx="1533228" cy="230832"/>
          </a:xfrm>
          <a:prstGeom prst="rect">
            <a:avLst/>
          </a:prstGeom>
          <a:noFill/>
        </p:spPr>
        <p:txBody>
          <a:bodyPr wrap="square" rtlCol="0">
            <a:spAutoFit/>
          </a:bodyPr>
          <a:lstStyle/>
          <a:p>
            <a:r>
              <a:rPr lang="en-GB" sz="900" i="1">
                <a:latin typeface="Josefin Sans" pitchFamily="2" charset="0"/>
              </a:rPr>
              <a:t>Graham S. 2016</a:t>
            </a:r>
          </a:p>
        </p:txBody>
      </p:sp>
    </p:spTree>
    <p:extLst>
      <p:ext uri="{BB962C8B-B14F-4D97-AF65-F5344CB8AC3E}">
        <p14:creationId xmlns:p14="http://schemas.microsoft.com/office/powerpoint/2010/main" val="3378185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Improvements &amp; Feature Expansion</a:t>
            </a:r>
            <a:endParaRPr/>
          </a:p>
        </p:txBody>
      </p:sp>
      <p:sp>
        <p:nvSpPr>
          <p:cNvPr id="1745" name="Google Shape;1745;p82"/>
          <p:cNvSpPr txBox="1">
            <a:spLocks noGrp="1"/>
          </p:cNvSpPr>
          <p:nvPr>
            <p:ph type="subTitle" idx="1"/>
          </p:nvPr>
        </p:nvSpPr>
        <p:spPr>
          <a:xfrm>
            <a:off x="646159" y="866345"/>
            <a:ext cx="7717552" cy="3209675"/>
          </a:xfrm>
          <a:prstGeom prst="rect">
            <a:avLst/>
          </a:prstGeom>
        </p:spPr>
        <p:txBody>
          <a:bodyPr spcFirstLastPara="1" wrap="square" lIns="91425" tIns="91425" rIns="91425" bIns="91425" anchor="t" anchorCtr="0">
            <a:noAutofit/>
          </a:bodyPr>
          <a:lstStyle/>
          <a:p>
            <a:pPr marL="425450" marR="50800" indent="-285750">
              <a:spcBef>
                <a:spcPts val="1600"/>
              </a:spcBef>
              <a:buClr>
                <a:schemeClr val="accent1"/>
              </a:buClr>
            </a:pPr>
            <a:r>
              <a:rPr lang="en-GB" sz="1400">
                <a:highlight>
                  <a:schemeClr val="lt1"/>
                </a:highlight>
                <a:uFill>
                  <a:noFill/>
                </a:uFill>
              </a:rPr>
              <a:t>Blog page can be enhanced by providing separate</a:t>
            </a:r>
          </a:p>
          <a:p>
            <a:pPr marL="139700" marR="50800" lvl="0" indent="0" algn="l" rtl="0">
              <a:lnSpc>
                <a:spcPct val="100000"/>
              </a:lnSpc>
              <a:spcBef>
                <a:spcPts val="1600"/>
              </a:spcBef>
              <a:spcAft>
                <a:spcPts val="0"/>
              </a:spcAft>
              <a:buClr>
                <a:schemeClr val="accent1"/>
              </a:buClr>
              <a:buSzPts val="1400"/>
              <a:buNone/>
            </a:pPr>
            <a:r>
              <a:rPr lang="en-GB" sz="1400">
                <a:highlight>
                  <a:schemeClr val="lt1"/>
                </a:highlight>
                <a:uFill>
                  <a:noFill/>
                </a:uFill>
              </a:rPr>
              <a:t>      page for each blog post.</a:t>
            </a:r>
          </a:p>
          <a:p>
            <a:pPr marL="457200" marR="50800" lvl="0" indent="-317500" algn="l" rtl="0">
              <a:lnSpc>
                <a:spcPct val="100000"/>
              </a:lnSpc>
              <a:spcBef>
                <a:spcPts val="1600"/>
              </a:spcBef>
              <a:spcAft>
                <a:spcPts val="0"/>
              </a:spcAft>
              <a:buClr>
                <a:schemeClr val="accent1"/>
              </a:buClr>
              <a:buSzPts val="1400"/>
              <a:buChar char="●"/>
            </a:pPr>
            <a:r>
              <a:rPr lang="en-GB" sz="1400">
                <a:highlight>
                  <a:schemeClr val="lt1"/>
                </a:highlight>
                <a:uFill>
                  <a:noFill/>
                </a:uFill>
              </a:rPr>
              <a:t>Including video as a method of blog submission. </a:t>
            </a: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endParaRPr>
          </a:p>
          <a:p>
            <a:pPr marL="139700" marR="50800" lvl="0" indent="0" algn="l" rtl="0">
              <a:lnSpc>
                <a:spcPct val="100000"/>
              </a:lnSpc>
              <a:spcBef>
                <a:spcPts val="1600"/>
              </a:spcBef>
              <a:spcAft>
                <a:spcPts val="0"/>
              </a:spcAft>
              <a:buClr>
                <a:schemeClr val="accent1"/>
              </a:buClr>
              <a:buSzPts val="1400"/>
              <a:buNone/>
            </a:pPr>
            <a:endParaRPr lang="en-GB" sz="1400">
              <a:highlight>
                <a:schemeClr val="lt1"/>
              </a:highlight>
            </a:endParaRPr>
          </a:p>
        </p:txBody>
      </p:sp>
      <p:sp>
        <p:nvSpPr>
          <p:cNvPr id="15" name="Arrow: Circular 14">
            <a:extLst>
              <a:ext uri="{FF2B5EF4-FFF2-40B4-BE49-F238E27FC236}">
                <a16:creationId xmlns:a16="http://schemas.microsoft.com/office/drawing/2014/main" id="{0DD9601B-9C3A-05EB-6B13-9A5103C0402A}"/>
              </a:ext>
            </a:extLst>
          </p:cNvPr>
          <p:cNvSpPr/>
          <p:nvPr/>
        </p:nvSpPr>
        <p:spPr>
          <a:xfrm rot="2257454" flipV="1">
            <a:off x="1609832" y="3964633"/>
            <a:ext cx="608729" cy="576478"/>
          </a:xfrm>
          <a:prstGeom prst="circular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tx1"/>
              </a:solidFill>
            </a:endParaRPr>
          </a:p>
        </p:txBody>
      </p:sp>
      <p:grpSp>
        <p:nvGrpSpPr>
          <p:cNvPr id="4" name="Group 3">
            <a:extLst>
              <a:ext uri="{FF2B5EF4-FFF2-40B4-BE49-F238E27FC236}">
                <a16:creationId xmlns:a16="http://schemas.microsoft.com/office/drawing/2014/main" id="{78D03002-391E-8F53-D07C-6EA092A6776B}"/>
              </a:ext>
            </a:extLst>
          </p:cNvPr>
          <p:cNvGrpSpPr/>
          <p:nvPr/>
        </p:nvGrpSpPr>
        <p:grpSpPr>
          <a:xfrm>
            <a:off x="6186506" y="1207540"/>
            <a:ext cx="1666578" cy="3145527"/>
            <a:chOff x="6186506" y="1207540"/>
            <a:chExt cx="1666578" cy="3145527"/>
          </a:xfrm>
        </p:grpSpPr>
        <p:pic>
          <p:nvPicPr>
            <p:cNvPr id="7" name="Picture 6" descr="A screenshot of a computer&#10;&#10;Description automatically generated with medium confidence">
              <a:extLst>
                <a:ext uri="{FF2B5EF4-FFF2-40B4-BE49-F238E27FC236}">
                  <a16:creationId xmlns:a16="http://schemas.microsoft.com/office/drawing/2014/main" id="{0B0D0DE9-BA31-B1C4-2648-19308C077ED4}"/>
                </a:ext>
              </a:extLst>
            </p:cNvPr>
            <p:cNvPicPr>
              <a:picLocks noChangeAspect="1"/>
            </p:cNvPicPr>
            <p:nvPr/>
          </p:nvPicPr>
          <p:blipFill rotWithShape="1">
            <a:blip r:embed="rId3"/>
            <a:srcRect l="10026"/>
            <a:stretch/>
          </p:blipFill>
          <p:spPr>
            <a:xfrm>
              <a:off x="6258641" y="1207540"/>
              <a:ext cx="1594443" cy="2868480"/>
            </a:xfrm>
            <a:prstGeom prst="rect">
              <a:avLst/>
            </a:prstGeom>
            <a:ln w="9525">
              <a:solidFill>
                <a:schemeClr val="tx1"/>
              </a:solid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21E2A0B-5511-D8CE-ADDF-49F8BE833AEB}"/>
                </a:ext>
              </a:extLst>
            </p:cNvPr>
            <p:cNvSpPr txBox="1"/>
            <p:nvPr/>
          </p:nvSpPr>
          <p:spPr>
            <a:xfrm>
              <a:off x="6186506" y="4122235"/>
              <a:ext cx="1533228" cy="230832"/>
            </a:xfrm>
            <a:prstGeom prst="rect">
              <a:avLst/>
            </a:prstGeom>
            <a:noFill/>
          </p:spPr>
          <p:txBody>
            <a:bodyPr wrap="square" rtlCol="0">
              <a:spAutoFit/>
            </a:bodyPr>
            <a:lstStyle/>
            <a:p>
              <a:r>
                <a:rPr lang="en-GB" sz="900" i="1">
                  <a:latin typeface="Josefin Sans" pitchFamily="2" charset="0"/>
                </a:rPr>
                <a:t>Figure 1. File Submission</a:t>
              </a:r>
            </a:p>
          </p:txBody>
        </p:sp>
      </p:grpSp>
      <p:grpSp>
        <p:nvGrpSpPr>
          <p:cNvPr id="5" name="Group 4">
            <a:extLst>
              <a:ext uri="{FF2B5EF4-FFF2-40B4-BE49-F238E27FC236}">
                <a16:creationId xmlns:a16="http://schemas.microsoft.com/office/drawing/2014/main" id="{33FB3EF0-1F9E-57DD-08A4-309CD6A52313}"/>
              </a:ext>
            </a:extLst>
          </p:cNvPr>
          <p:cNvGrpSpPr/>
          <p:nvPr/>
        </p:nvGrpSpPr>
        <p:grpSpPr>
          <a:xfrm>
            <a:off x="518213" y="2476081"/>
            <a:ext cx="5377074" cy="2602644"/>
            <a:chOff x="518213" y="2476081"/>
            <a:chExt cx="5377074" cy="2602644"/>
          </a:xfrm>
        </p:grpSpPr>
        <p:pic>
          <p:nvPicPr>
            <p:cNvPr id="9" name="Picture 8" descr="A screenshot of a computer&#10;&#10;Description automatically generated with medium confidence">
              <a:extLst>
                <a:ext uri="{FF2B5EF4-FFF2-40B4-BE49-F238E27FC236}">
                  <a16:creationId xmlns:a16="http://schemas.microsoft.com/office/drawing/2014/main" id="{7875AF45-7910-A612-D2E1-4D57440E1B2A}"/>
                </a:ext>
              </a:extLst>
            </p:cNvPr>
            <p:cNvPicPr>
              <a:picLocks noChangeAspect="1"/>
            </p:cNvPicPr>
            <p:nvPr/>
          </p:nvPicPr>
          <p:blipFill>
            <a:blip r:embed="rId4"/>
            <a:stretch>
              <a:fillRect/>
            </a:stretch>
          </p:blipFill>
          <p:spPr>
            <a:xfrm>
              <a:off x="518213" y="2476081"/>
              <a:ext cx="2791968" cy="1505647"/>
            </a:xfrm>
            <a:prstGeom prst="rect">
              <a:avLst/>
            </a:prstGeom>
          </p:spPr>
          <p:style>
            <a:lnRef idx="1">
              <a:schemeClr val="accent4"/>
            </a:lnRef>
            <a:fillRef idx="2">
              <a:schemeClr val="accent4"/>
            </a:fillRef>
            <a:effectRef idx="1">
              <a:schemeClr val="accent4"/>
            </a:effectRef>
            <a:fontRef idx="minor">
              <a:schemeClr val="dk1"/>
            </a:fontRef>
          </p:style>
        </p:pic>
        <p:pic>
          <p:nvPicPr>
            <p:cNvPr id="11" name="Picture 10" descr="A screenshot of a computer&#10;&#10;Description automatically generated with medium confidence">
              <a:extLst>
                <a:ext uri="{FF2B5EF4-FFF2-40B4-BE49-F238E27FC236}">
                  <a16:creationId xmlns:a16="http://schemas.microsoft.com/office/drawing/2014/main" id="{61B4D506-0E87-91B8-3C32-016A1CD9DB76}"/>
                </a:ext>
              </a:extLst>
            </p:cNvPr>
            <p:cNvPicPr>
              <a:picLocks noChangeAspect="1"/>
            </p:cNvPicPr>
            <p:nvPr/>
          </p:nvPicPr>
          <p:blipFill>
            <a:blip r:embed="rId5"/>
            <a:stretch>
              <a:fillRect/>
            </a:stretch>
          </p:blipFill>
          <p:spPr>
            <a:xfrm>
              <a:off x="2277551" y="3323196"/>
              <a:ext cx="3617736" cy="1505647"/>
            </a:xfrm>
            <a:prstGeom prst="rect">
              <a:avLst/>
            </a:prstGeom>
          </p:spPr>
          <p:style>
            <a:lnRef idx="1">
              <a:schemeClr val="accent4"/>
            </a:lnRef>
            <a:fillRef idx="2">
              <a:schemeClr val="accent4"/>
            </a:fillRef>
            <a:effectRef idx="1">
              <a:schemeClr val="accent4"/>
            </a:effectRef>
            <a:fontRef idx="minor">
              <a:schemeClr val="dk1"/>
            </a:fontRef>
          </p:style>
        </p:pic>
        <p:sp>
          <p:nvSpPr>
            <p:cNvPr id="3" name="TextBox 2">
              <a:extLst>
                <a:ext uri="{FF2B5EF4-FFF2-40B4-BE49-F238E27FC236}">
                  <a16:creationId xmlns:a16="http://schemas.microsoft.com/office/drawing/2014/main" id="{5BABA39E-F994-8D5A-9C61-2DCB3052092B}"/>
                </a:ext>
              </a:extLst>
            </p:cNvPr>
            <p:cNvSpPr txBox="1"/>
            <p:nvPr/>
          </p:nvSpPr>
          <p:spPr>
            <a:xfrm>
              <a:off x="2173306" y="4847893"/>
              <a:ext cx="1770044" cy="230832"/>
            </a:xfrm>
            <a:prstGeom prst="rect">
              <a:avLst/>
            </a:prstGeom>
            <a:noFill/>
          </p:spPr>
          <p:txBody>
            <a:bodyPr wrap="square" rtlCol="0">
              <a:spAutoFit/>
            </a:bodyPr>
            <a:lstStyle/>
            <a:p>
              <a:r>
                <a:rPr lang="en-GB" sz="900" i="1">
                  <a:latin typeface="Josefin Sans" pitchFamily="2" charset="0"/>
                </a:rPr>
                <a:t>Figure 2. Separate Blog Page</a:t>
              </a:r>
            </a:p>
          </p:txBody>
        </p:sp>
      </p:grpSp>
    </p:spTree>
    <p:extLst>
      <p:ext uri="{BB962C8B-B14F-4D97-AF65-F5344CB8AC3E}">
        <p14:creationId xmlns:p14="http://schemas.microsoft.com/office/powerpoint/2010/main" val="76578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6" name="Google Shape;386;p47"/>
          <p:cNvSpPr txBox="1">
            <a:spLocks noGrp="1"/>
          </p:cNvSpPr>
          <p:nvPr>
            <p:ph type="subTitle" idx="1"/>
          </p:nvPr>
        </p:nvSpPr>
        <p:spPr>
          <a:xfrm>
            <a:off x="412333" y="1160015"/>
            <a:ext cx="5264700" cy="2670823"/>
          </a:xfrm>
          <a:prstGeom prst="rect">
            <a:avLst/>
          </a:prstGeom>
        </p:spPr>
        <p:txBody>
          <a:bodyPr spcFirstLastPara="1" wrap="square" lIns="91425" tIns="0" rIns="91425" bIns="91425" anchor="ctr" anchorCtr="0">
            <a:noAutofit/>
          </a:bodyPr>
          <a:lstStyle/>
          <a:p>
            <a:pPr marL="0" lvl="0" indent="0" algn="l" rtl="0">
              <a:spcBef>
                <a:spcPts val="0"/>
              </a:spcBef>
              <a:spcAft>
                <a:spcPts val="0"/>
              </a:spcAft>
              <a:buClr>
                <a:schemeClr val="dk1"/>
              </a:buClr>
              <a:buSzPts val="1100"/>
              <a:buFont typeface="Arial"/>
              <a:buNone/>
            </a:pPr>
            <a:endParaRPr lang="en"/>
          </a:p>
          <a:p>
            <a:pPr marL="0" lvl="0" indent="0" algn="l" rtl="0">
              <a:spcBef>
                <a:spcPts val="0"/>
              </a:spcBef>
              <a:spcAft>
                <a:spcPts val="0"/>
              </a:spcAft>
              <a:buClr>
                <a:schemeClr val="dk1"/>
              </a:buClr>
              <a:buSzPts val="1100"/>
              <a:buFont typeface="Arial"/>
              <a:buNone/>
            </a:pPr>
            <a:endParaRPr/>
          </a:p>
          <a:p>
            <a:pPr indent="-330200"/>
            <a:r>
              <a:rPr lang="en-GB"/>
              <a:t>The  purpose of The RefugEAP Network project is to create a website  that serves as a platform to support practitioners in providing English for Academic Purposes (EAP)</a:t>
            </a:r>
            <a:r>
              <a:rPr lang="en-GB">
                <a:solidFill>
                  <a:srgbClr val="000000"/>
                </a:solidFill>
              </a:rPr>
              <a:t> by facilitating sharing, collaboration, and support within the EAP community to better serve refugee-background students in accessing and benefiting from EAP provisions</a:t>
            </a:r>
            <a:endParaRPr lang="en-GB"/>
          </a:p>
          <a:p>
            <a:pPr marL="127000" lvl="0" indent="0" algn="l" rtl="0">
              <a:spcBef>
                <a:spcPts val="0"/>
              </a:spcBef>
              <a:spcAft>
                <a:spcPts val="0"/>
              </a:spcAft>
              <a:buNone/>
            </a:pPr>
            <a:endParaRPr lang="en-GB"/>
          </a:p>
          <a:p>
            <a:pPr marL="0" indent="0">
              <a:buNone/>
            </a:pPr>
            <a:endParaRPr lang="en-US"/>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r>
              <a:rPr lang="en"/>
              <a:t>Purpose of the project</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2" descr="Logo&#10;&#10;Description automatically generated">
            <a:extLst>
              <a:ext uri="{FF2B5EF4-FFF2-40B4-BE49-F238E27FC236}">
                <a16:creationId xmlns:a16="http://schemas.microsoft.com/office/drawing/2014/main" id="{7376181D-69C7-4874-8CBC-BC987962759E}"/>
              </a:ext>
            </a:extLst>
          </p:cNvPr>
          <p:cNvPicPr>
            <a:picLocks noChangeAspect="1"/>
          </p:cNvPicPr>
          <p:nvPr/>
        </p:nvPicPr>
        <p:blipFill>
          <a:blip r:embed="rId3"/>
          <a:stretch>
            <a:fillRect/>
          </a:stretch>
        </p:blipFill>
        <p:spPr>
          <a:xfrm>
            <a:off x="5902248" y="1707603"/>
            <a:ext cx="2393477" cy="75345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Improvements &amp; Feature Expansion</a:t>
            </a:r>
            <a:endParaRPr/>
          </a:p>
        </p:txBody>
      </p:sp>
      <p:sp>
        <p:nvSpPr>
          <p:cNvPr id="1745" name="Google Shape;1745;p82"/>
          <p:cNvSpPr txBox="1">
            <a:spLocks noGrp="1"/>
          </p:cNvSpPr>
          <p:nvPr>
            <p:ph type="subTitle" idx="1"/>
          </p:nvPr>
        </p:nvSpPr>
        <p:spPr>
          <a:xfrm>
            <a:off x="646159" y="866345"/>
            <a:ext cx="7717552" cy="3800630"/>
          </a:xfrm>
          <a:prstGeom prst="rect">
            <a:avLst/>
          </a:prstGeom>
        </p:spPr>
        <p:txBody>
          <a:bodyPr spcFirstLastPara="1" wrap="square" lIns="91425" tIns="91425" rIns="91425" bIns="91425" anchor="t" anchorCtr="0">
            <a:noAutofit/>
          </a:bodyPr>
          <a:lstStyle/>
          <a:p>
            <a:pPr marR="50800" indent="-317500">
              <a:spcBef>
                <a:spcPts val="1600"/>
              </a:spcBef>
              <a:buClr>
                <a:schemeClr val="accent1"/>
              </a:buClr>
            </a:pPr>
            <a:r>
              <a:rPr lang="en-GB" sz="1400">
                <a:highlight>
                  <a:schemeClr val="lt1"/>
                </a:highlight>
                <a:uFill>
                  <a:noFill/>
                </a:uFill>
              </a:rPr>
              <a:t>Increase interactivity of the website by allowing users to leave comments on blog posts.</a:t>
            </a:r>
          </a:p>
          <a:p>
            <a:pPr marL="457200" marR="50800" lvl="0" indent="-317500" algn="l" rtl="0">
              <a:lnSpc>
                <a:spcPct val="100000"/>
              </a:lnSpc>
              <a:spcBef>
                <a:spcPts val="1600"/>
              </a:spcBef>
              <a:spcAft>
                <a:spcPts val="0"/>
              </a:spcAft>
              <a:buClr>
                <a:schemeClr val="accent1"/>
              </a:buClr>
              <a:buSzPts val="1400"/>
              <a:buChar char="●"/>
            </a:pPr>
            <a:r>
              <a:rPr lang="en-GB" sz="1400">
                <a:highlight>
                  <a:schemeClr val="lt1"/>
                </a:highlight>
                <a:uFill>
                  <a:noFill/>
                </a:uFill>
              </a:rPr>
              <a:t>Implementing a search bar across all the pages</a:t>
            </a:r>
          </a:p>
          <a:p>
            <a:pPr marL="139700" marR="50800" lvl="0" indent="0" algn="l" rtl="0">
              <a:lnSpc>
                <a:spcPct val="100000"/>
              </a:lnSpc>
              <a:spcBef>
                <a:spcPts val="1600"/>
              </a:spcBef>
              <a:spcAft>
                <a:spcPts val="0"/>
              </a:spcAft>
              <a:buClr>
                <a:schemeClr val="accent1"/>
              </a:buClr>
              <a:buSzPts val="1400"/>
              <a:buNone/>
            </a:pPr>
            <a:r>
              <a:rPr lang="en-GB" sz="1400">
                <a:highlight>
                  <a:schemeClr val="lt1"/>
                </a:highlight>
                <a:uFill>
                  <a:noFill/>
                </a:uFill>
              </a:rPr>
              <a:t>      to make it easier for user.</a:t>
            </a:r>
          </a:p>
          <a:p>
            <a:pPr marL="139700" marR="50800" lvl="0" indent="0" algn="l" rtl="0">
              <a:lnSpc>
                <a:spcPct val="100000"/>
              </a:lnSpc>
              <a:spcBef>
                <a:spcPts val="1600"/>
              </a:spcBef>
              <a:spcAft>
                <a:spcPts val="0"/>
              </a:spcAft>
              <a:buClr>
                <a:schemeClr val="accent1"/>
              </a:buClr>
              <a:buSzPts val="1400"/>
              <a:buNone/>
            </a:pPr>
            <a:endParaRPr lang="en-GB" sz="1400">
              <a:highlight>
                <a:schemeClr val="lt1"/>
              </a:highlight>
              <a:uFill>
                <a:noFill/>
              </a:uFill>
            </a:endParaRPr>
          </a:p>
          <a:p>
            <a:pPr marL="139700" marR="50800" lvl="0" indent="0" algn="l" rtl="0">
              <a:lnSpc>
                <a:spcPct val="100000"/>
              </a:lnSpc>
              <a:spcBef>
                <a:spcPts val="1600"/>
              </a:spcBef>
              <a:spcAft>
                <a:spcPts val="0"/>
              </a:spcAft>
              <a:buClr>
                <a:schemeClr val="accent1"/>
              </a:buClr>
              <a:buSzPts val="1400"/>
              <a:buNone/>
            </a:pPr>
            <a:endParaRPr lang="en-GB" sz="1400">
              <a:highlight>
                <a:schemeClr val="lt1"/>
              </a:highlight>
              <a:uFill>
                <a:noFill/>
              </a:uFill>
            </a:endParaRP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uFill>
                <a:noFill/>
              </a:uFill>
            </a:endParaRP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uFill>
                <a:noFill/>
              </a:uFill>
            </a:endParaRPr>
          </a:p>
          <a:p>
            <a:pPr marL="457200" marR="50800" lvl="0" indent="-317500" algn="l" rtl="0">
              <a:lnSpc>
                <a:spcPct val="100000"/>
              </a:lnSpc>
              <a:spcBef>
                <a:spcPts val="1600"/>
              </a:spcBef>
              <a:spcAft>
                <a:spcPts val="0"/>
              </a:spcAft>
              <a:buClr>
                <a:schemeClr val="accent1"/>
              </a:buClr>
              <a:buSzPts val="1400"/>
              <a:buChar char="●"/>
            </a:pPr>
            <a:r>
              <a:rPr lang="en-GB" sz="1400">
                <a:highlight>
                  <a:schemeClr val="lt1"/>
                </a:highlight>
                <a:uFill>
                  <a:noFill/>
                </a:uFill>
              </a:rPr>
              <a:t>Adding multilingual support for specific languages so that user can change the website language.</a:t>
            </a: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BF0D32D-ED9C-D27E-5724-1FD48A0FA56F}"/>
              </a:ext>
            </a:extLst>
          </p:cNvPr>
          <p:cNvPicPr>
            <a:picLocks noChangeAspect="1"/>
          </p:cNvPicPr>
          <p:nvPr/>
        </p:nvPicPr>
        <p:blipFill>
          <a:blip r:embed="rId3"/>
          <a:stretch>
            <a:fillRect/>
          </a:stretch>
        </p:blipFill>
        <p:spPr>
          <a:xfrm>
            <a:off x="5610499" y="1538382"/>
            <a:ext cx="2383971" cy="1161164"/>
          </a:xfrm>
          <a:prstGeom prst="rect">
            <a:avLst/>
          </a:prstGeom>
          <a:ln>
            <a:solidFill>
              <a:schemeClr val="tx1"/>
            </a:solidFill>
          </a:ln>
          <a:effectLst>
            <a:outerShdw blurRad="292100" dist="139700" dir="2700000" algn="tl" rotWithShape="0">
              <a:srgbClr val="333333">
                <a:alpha val="65000"/>
              </a:srgbClr>
            </a:outerShdw>
          </a:effectLst>
        </p:spPr>
      </p:pic>
      <p:pic>
        <p:nvPicPr>
          <p:cNvPr id="5" name="Picture 4" descr="A screenshot of a computer&#10;&#10;Description automatically generated with medium confidence">
            <a:extLst>
              <a:ext uri="{FF2B5EF4-FFF2-40B4-BE49-F238E27FC236}">
                <a16:creationId xmlns:a16="http://schemas.microsoft.com/office/drawing/2014/main" id="{E8068B0F-5BD6-36B8-9707-71BAD9038AA4}"/>
              </a:ext>
            </a:extLst>
          </p:cNvPr>
          <p:cNvPicPr>
            <a:picLocks noChangeAspect="1"/>
          </p:cNvPicPr>
          <p:nvPr/>
        </p:nvPicPr>
        <p:blipFill>
          <a:blip r:embed="rId4"/>
          <a:stretch>
            <a:fillRect/>
          </a:stretch>
        </p:blipFill>
        <p:spPr>
          <a:xfrm>
            <a:off x="3468255" y="2028718"/>
            <a:ext cx="2310631" cy="1341656"/>
          </a:xfrm>
          <a:prstGeom prst="rect">
            <a:avLst/>
          </a:prstGeom>
          <a:ln>
            <a:solidFill>
              <a:schemeClr val="tx1"/>
            </a:solidFill>
          </a:ln>
          <a:effectLst>
            <a:outerShdw blurRad="292100" dist="139700" dir="2700000" algn="tl" rotWithShape="0">
              <a:srgbClr val="333333">
                <a:alpha val="65000"/>
              </a:srgbClr>
            </a:outerShdw>
          </a:effectLst>
        </p:spPr>
      </p:pic>
      <p:sp>
        <p:nvSpPr>
          <p:cNvPr id="6" name="Arrow: Circular 5">
            <a:extLst>
              <a:ext uri="{FF2B5EF4-FFF2-40B4-BE49-F238E27FC236}">
                <a16:creationId xmlns:a16="http://schemas.microsoft.com/office/drawing/2014/main" id="{25C884DE-480E-9C99-155C-DC655B49BF8E}"/>
              </a:ext>
            </a:extLst>
          </p:cNvPr>
          <p:cNvSpPr/>
          <p:nvPr/>
        </p:nvSpPr>
        <p:spPr>
          <a:xfrm rot="7586572">
            <a:off x="5778672" y="2709130"/>
            <a:ext cx="572916" cy="515940"/>
          </a:xfrm>
          <a:prstGeom prst="circular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tx1"/>
              </a:solidFill>
            </a:endParaRPr>
          </a:p>
        </p:txBody>
      </p:sp>
      <p:sp>
        <p:nvSpPr>
          <p:cNvPr id="7" name="TextBox 6">
            <a:extLst>
              <a:ext uri="{FF2B5EF4-FFF2-40B4-BE49-F238E27FC236}">
                <a16:creationId xmlns:a16="http://schemas.microsoft.com/office/drawing/2014/main" id="{D76596B8-F38F-8EA6-DFB1-D9F1AA61AD4A}"/>
              </a:ext>
            </a:extLst>
          </p:cNvPr>
          <p:cNvSpPr txBox="1"/>
          <p:nvPr/>
        </p:nvSpPr>
        <p:spPr>
          <a:xfrm>
            <a:off x="3363514" y="3449323"/>
            <a:ext cx="1770044" cy="230832"/>
          </a:xfrm>
          <a:prstGeom prst="rect">
            <a:avLst/>
          </a:prstGeom>
          <a:noFill/>
        </p:spPr>
        <p:txBody>
          <a:bodyPr wrap="square" rtlCol="0">
            <a:spAutoFit/>
          </a:bodyPr>
          <a:lstStyle/>
          <a:p>
            <a:r>
              <a:rPr lang="en-GB" sz="900" i="1">
                <a:latin typeface="Josefin Sans" pitchFamily="2" charset="0"/>
              </a:rPr>
              <a:t>Figure 3. Search Bar</a:t>
            </a:r>
          </a:p>
        </p:txBody>
      </p:sp>
    </p:spTree>
    <p:extLst>
      <p:ext uri="{BB962C8B-B14F-4D97-AF65-F5344CB8AC3E}">
        <p14:creationId xmlns:p14="http://schemas.microsoft.com/office/powerpoint/2010/main" val="419574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Hosting &amp; Deployment</a:t>
            </a:r>
            <a:endParaRPr/>
          </a:p>
        </p:txBody>
      </p:sp>
      <p:sp>
        <p:nvSpPr>
          <p:cNvPr id="1745" name="Google Shape;1745;p82"/>
          <p:cNvSpPr txBox="1">
            <a:spLocks noGrp="1"/>
          </p:cNvSpPr>
          <p:nvPr>
            <p:ph type="subTitle" idx="1"/>
          </p:nvPr>
        </p:nvSpPr>
        <p:spPr>
          <a:xfrm>
            <a:off x="713224" y="973183"/>
            <a:ext cx="7717552" cy="3919701"/>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1600"/>
              </a:spcBef>
              <a:spcAft>
                <a:spcPts val="0"/>
              </a:spcAft>
              <a:buClr>
                <a:schemeClr val="accent1"/>
              </a:buClr>
              <a:buSzPts val="1400"/>
              <a:buChar char="●"/>
            </a:pPr>
            <a:r>
              <a:rPr lang="en" sz="1400">
                <a:highlight>
                  <a:schemeClr val="lt1"/>
                </a:highlight>
                <a:uFill>
                  <a:noFill/>
                </a:uFill>
              </a:rPr>
              <a:t>Discuss with clients the type of hosting and their budget.</a:t>
            </a:r>
          </a:p>
          <a:p>
            <a:pPr marL="457200" marR="50800" lvl="0" indent="-317500" algn="l" rtl="0">
              <a:lnSpc>
                <a:spcPct val="100000"/>
              </a:lnSpc>
              <a:spcBef>
                <a:spcPts val="1600"/>
              </a:spcBef>
              <a:spcAft>
                <a:spcPts val="0"/>
              </a:spcAft>
              <a:buClr>
                <a:schemeClr val="accent1"/>
              </a:buClr>
              <a:buSzPts val="1400"/>
              <a:buChar char="●"/>
            </a:pPr>
            <a:r>
              <a:rPr lang="en" sz="1400">
                <a:highlight>
                  <a:schemeClr val="lt1"/>
                </a:highlight>
                <a:uFill>
                  <a:noFill/>
                </a:uFill>
              </a:rPr>
              <a:t>Compiling the project code and deploying on the hosting server, creating database table to store data. </a:t>
            </a:r>
          </a:p>
        </p:txBody>
      </p:sp>
      <p:grpSp>
        <p:nvGrpSpPr>
          <p:cNvPr id="6" name="Group 5">
            <a:extLst>
              <a:ext uri="{FF2B5EF4-FFF2-40B4-BE49-F238E27FC236}">
                <a16:creationId xmlns:a16="http://schemas.microsoft.com/office/drawing/2014/main" id="{D47B6FE5-674B-DC77-BC3E-D9E5802A09C0}"/>
              </a:ext>
            </a:extLst>
          </p:cNvPr>
          <p:cNvGrpSpPr/>
          <p:nvPr/>
        </p:nvGrpSpPr>
        <p:grpSpPr>
          <a:xfrm>
            <a:off x="2459555" y="2205808"/>
            <a:ext cx="4157824" cy="2180122"/>
            <a:chOff x="2459555" y="2142308"/>
            <a:chExt cx="4157824" cy="2180122"/>
          </a:xfrm>
        </p:grpSpPr>
        <p:pic>
          <p:nvPicPr>
            <p:cNvPr id="3" name="Picture 2" descr="A screenshot of a computer&#10;&#10;Description automatically generated with medium confidence">
              <a:extLst>
                <a:ext uri="{FF2B5EF4-FFF2-40B4-BE49-F238E27FC236}">
                  <a16:creationId xmlns:a16="http://schemas.microsoft.com/office/drawing/2014/main" id="{E67EB07C-D76A-1F85-E882-9EA7DA1FABDA}"/>
                </a:ext>
              </a:extLst>
            </p:cNvPr>
            <p:cNvPicPr>
              <a:picLocks noChangeAspect="1"/>
            </p:cNvPicPr>
            <p:nvPr/>
          </p:nvPicPr>
          <p:blipFill>
            <a:blip r:embed="rId3"/>
            <a:stretch>
              <a:fillRect/>
            </a:stretch>
          </p:blipFill>
          <p:spPr>
            <a:xfrm>
              <a:off x="2459555" y="2142308"/>
              <a:ext cx="4157824" cy="2180122"/>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58BA1EB3-3B23-0F6F-5601-96EB76DFF532}"/>
                </a:ext>
              </a:extLst>
            </p:cNvPr>
            <p:cNvSpPr/>
            <p:nvPr/>
          </p:nvSpPr>
          <p:spPr>
            <a:xfrm>
              <a:off x="4217792" y="2888504"/>
              <a:ext cx="577850" cy="82550"/>
            </a:xfrm>
            <a:prstGeom prst="rect">
              <a:avLst/>
            </a:prstGeom>
            <a:solidFill>
              <a:schemeClr val="accent3">
                <a:lumMod val="75000"/>
              </a:schemeClr>
            </a:solidFill>
            <a:ln>
              <a:noFill/>
            </a:ln>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833C26A-02DC-4C8C-DAF9-58466E1B5C16}"/>
                </a:ext>
              </a:extLst>
            </p:cNvPr>
            <p:cNvSpPr/>
            <p:nvPr/>
          </p:nvSpPr>
          <p:spPr>
            <a:xfrm>
              <a:off x="3820917" y="2888504"/>
              <a:ext cx="303408" cy="82550"/>
            </a:xfrm>
            <a:prstGeom prst="rect">
              <a:avLst/>
            </a:prstGeom>
            <a:solidFill>
              <a:schemeClr val="accent3">
                <a:lumMod val="75000"/>
              </a:schemeClr>
            </a:solidFill>
            <a:ln>
              <a:noFill/>
            </a:ln>
            <a:effectLst>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58F39E54-2928-06B3-5188-F7C03C05C095}"/>
              </a:ext>
            </a:extLst>
          </p:cNvPr>
          <p:cNvSpPr txBox="1"/>
          <p:nvPr/>
        </p:nvSpPr>
        <p:spPr>
          <a:xfrm>
            <a:off x="2341367" y="4436143"/>
            <a:ext cx="2736850" cy="230832"/>
          </a:xfrm>
          <a:prstGeom prst="rect">
            <a:avLst/>
          </a:prstGeom>
          <a:noFill/>
        </p:spPr>
        <p:txBody>
          <a:bodyPr wrap="square" rtlCol="0">
            <a:spAutoFit/>
          </a:bodyPr>
          <a:lstStyle/>
          <a:p>
            <a:r>
              <a:rPr lang="en-GB" sz="900" i="1">
                <a:latin typeface="Josefin Sans" pitchFamily="2" charset="0"/>
              </a:rPr>
              <a:t>Figure 4. Google Cloud Hosting (Google Cloud)</a:t>
            </a:r>
          </a:p>
        </p:txBody>
      </p:sp>
    </p:spTree>
    <p:extLst>
      <p:ext uri="{BB962C8B-B14F-4D97-AF65-F5344CB8AC3E}">
        <p14:creationId xmlns:p14="http://schemas.microsoft.com/office/powerpoint/2010/main" val="43666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Hosting &amp; Deployment</a:t>
            </a:r>
            <a:endParaRPr/>
          </a:p>
        </p:txBody>
      </p:sp>
      <p:sp>
        <p:nvSpPr>
          <p:cNvPr id="1745" name="Google Shape;1745;p82"/>
          <p:cNvSpPr txBox="1">
            <a:spLocks noGrp="1"/>
          </p:cNvSpPr>
          <p:nvPr>
            <p:ph type="subTitle" idx="1"/>
          </p:nvPr>
        </p:nvSpPr>
        <p:spPr>
          <a:xfrm>
            <a:off x="4538467" y="2001883"/>
            <a:ext cx="4093726" cy="3919701"/>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1600"/>
              </a:spcBef>
              <a:spcAft>
                <a:spcPts val="0"/>
              </a:spcAft>
              <a:buClr>
                <a:schemeClr val="accent1"/>
              </a:buClr>
              <a:buSzPts val="1400"/>
              <a:buChar char="●"/>
            </a:pPr>
            <a:r>
              <a:rPr lang="en" sz="1400">
                <a:highlight>
                  <a:schemeClr val="lt1"/>
                </a:highlight>
                <a:uFill>
                  <a:noFill/>
                </a:uFill>
              </a:rPr>
              <a:t>Purchasing a suitable domain name for the website.</a:t>
            </a:r>
          </a:p>
          <a:p>
            <a:pPr marL="457200" marR="50800" lvl="0" indent="-317500" algn="l" rtl="0">
              <a:lnSpc>
                <a:spcPct val="100000"/>
              </a:lnSpc>
              <a:spcBef>
                <a:spcPts val="1600"/>
              </a:spcBef>
              <a:spcAft>
                <a:spcPts val="0"/>
              </a:spcAft>
              <a:buClr>
                <a:schemeClr val="accent1"/>
              </a:buClr>
              <a:buSzPts val="1400"/>
              <a:buChar char="●"/>
            </a:pPr>
            <a:r>
              <a:rPr lang="en-GB" sz="1400">
                <a:highlight>
                  <a:schemeClr val="lt1"/>
                </a:highlight>
              </a:rPr>
              <a:t>Once deployed testing out the website for functionalities and performance.</a:t>
            </a:r>
          </a:p>
        </p:txBody>
      </p:sp>
      <p:pic>
        <p:nvPicPr>
          <p:cNvPr id="3" name="Picture 2" descr="A screenshot of a computer&#10;&#10;Description automatically generated with medium confidence">
            <a:extLst>
              <a:ext uri="{FF2B5EF4-FFF2-40B4-BE49-F238E27FC236}">
                <a16:creationId xmlns:a16="http://schemas.microsoft.com/office/drawing/2014/main" id="{53277387-906A-C870-F783-BF6E7B4DC37A}"/>
              </a:ext>
            </a:extLst>
          </p:cNvPr>
          <p:cNvPicPr>
            <a:picLocks noChangeAspect="1"/>
          </p:cNvPicPr>
          <p:nvPr/>
        </p:nvPicPr>
        <p:blipFill>
          <a:blip r:embed="rId3"/>
          <a:stretch>
            <a:fillRect/>
          </a:stretch>
        </p:blipFill>
        <p:spPr>
          <a:xfrm>
            <a:off x="793750" y="1831412"/>
            <a:ext cx="3630047" cy="1810875"/>
          </a:xfrm>
          <a:prstGeom prst="rect">
            <a:avLst/>
          </a:prstGeom>
          <a:ln>
            <a:solidFill>
              <a:schemeClr val="tx1"/>
            </a:solidFill>
          </a:ln>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2AA6BF6D-F8FF-7B6B-2BF6-53D2B734C6B9}"/>
              </a:ext>
            </a:extLst>
          </p:cNvPr>
          <p:cNvSpPr txBox="1"/>
          <p:nvPr/>
        </p:nvSpPr>
        <p:spPr>
          <a:xfrm>
            <a:off x="713224" y="3730901"/>
            <a:ext cx="2736850" cy="230832"/>
          </a:xfrm>
          <a:prstGeom prst="rect">
            <a:avLst/>
          </a:prstGeom>
          <a:noFill/>
        </p:spPr>
        <p:txBody>
          <a:bodyPr wrap="square" rtlCol="0">
            <a:spAutoFit/>
          </a:bodyPr>
          <a:lstStyle/>
          <a:p>
            <a:r>
              <a:rPr lang="en-GB" sz="900" i="1">
                <a:latin typeface="Josefin Sans" pitchFamily="2" charset="0"/>
              </a:rPr>
              <a:t>Figure 5. Domain Name (GoDaddy)</a:t>
            </a:r>
          </a:p>
        </p:txBody>
      </p:sp>
    </p:spTree>
    <p:extLst>
      <p:ext uri="{BB962C8B-B14F-4D97-AF65-F5344CB8AC3E}">
        <p14:creationId xmlns:p14="http://schemas.microsoft.com/office/powerpoint/2010/main" val="424960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Management and Maintenance</a:t>
            </a:r>
            <a:endParaRPr/>
          </a:p>
        </p:txBody>
      </p:sp>
      <p:sp>
        <p:nvSpPr>
          <p:cNvPr id="1745" name="Google Shape;1745;p82"/>
          <p:cNvSpPr txBox="1">
            <a:spLocks noGrp="1"/>
          </p:cNvSpPr>
          <p:nvPr>
            <p:ph type="subTitle" idx="1"/>
          </p:nvPr>
        </p:nvSpPr>
        <p:spPr>
          <a:xfrm>
            <a:off x="713224" y="1134569"/>
            <a:ext cx="7650486" cy="3209675"/>
          </a:xfrm>
          <a:prstGeom prst="rect">
            <a:avLst/>
          </a:prstGeom>
        </p:spPr>
        <p:txBody>
          <a:bodyPr spcFirstLastPara="1" wrap="square" lIns="91425" tIns="91425" rIns="91425" bIns="91425" anchor="t" anchorCtr="0">
            <a:noAutofit/>
          </a:bodyPr>
          <a:lstStyle/>
          <a:p>
            <a:pPr marR="50800" indent="-317500">
              <a:spcBef>
                <a:spcPts val="1600"/>
              </a:spcBef>
              <a:buClr>
                <a:schemeClr val="accent1"/>
              </a:buClr>
            </a:pPr>
            <a:r>
              <a:rPr lang="en" sz="1400">
                <a:highlight>
                  <a:schemeClr val="lt1"/>
                </a:highlight>
                <a:uFill>
                  <a:noFill/>
                </a:uFill>
              </a:rPr>
              <a:t>Compiling all css code and forming one css file to which all jsp page will reference from.</a:t>
            </a:r>
          </a:p>
          <a:p>
            <a:pPr marL="457200" marR="50800" lvl="0" indent="-317500" algn="l" rtl="0">
              <a:lnSpc>
                <a:spcPct val="100000"/>
              </a:lnSpc>
              <a:spcBef>
                <a:spcPts val="1600"/>
              </a:spcBef>
              <a:spcAft>
                <a:spcPts val="0"/>
              </a:spcAft>
              <a:buClr>
                <a:schemeClr val="accent1"/>
              </a:buClr>
              <a:buSzPts val="1400"/>
              <a:buChar char="●"/>
            </a:pPr>
            <a:r>
              <a:rPr lang="en" sz="1400">
                <a:highlight>
                  <a:schemeClr val="lt1"/>
                </a:highlight>
                <a:uFill>
                  <a:noFill/>
                </a:uFill>
              </a:rPr>
              <a:t>Increasing modularity of code for page controller will increase maintainability.</a:t>
            </a:r>
          </a:p>
          <a:p>
            <a:pPr marL="457200" marR="50800" lvl="0" indent="-317500" algn="l" rtl="0">
              <a:lnSpc>
                <a:spcPct val="100000"/>
              </a:lnSpc>
              <a:spcBef>
                <a:spcPts val="1600"/>
              </a:spcBef>
              <a:spcAft>
                <a:spcPts val="0"/>
              </a:spcAft>
              <a:buClr>
                <a:schemeClr val="accent1"/>
              </a:buClr>
              <a:buSzPts val="1400"/>
              <a:buChar char="●"/>
            </a:pPr>
            <a:endParaRPr lang="en" sz="1400">
              <a:highlight>
                <a:schemeClr val="lt1"/>
              </a:highlight>
              <a:uFill>
                <a:noFill/>
              </a:uFill>
            </a:endParaRP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endParaRPr>
          </a:p>
        </p:txBody>
      </p:sp>
      <p:grpSp>
        <p:nvGrpSpPr>
          <p:cNvPr id="8" name="Google Shape;8748;p90">
            <a:extLst>
              <a:ext uri="{FF2B5EF4-FFF2-40B4-BE49-F238E27FC236}">
                <a16:creationId xmlns:a16="http://schemas.microsoft.com/office/drawing/2014/main" id="{563BFEDA-F201-33E3-DC57-195110457922}"/>
              </a:ext>
            </a:extLst>
          </p:cNvPr>
          <p:cNvGrpSpPr/>
          <p:nvPr/>
        </p:nvGrpSpPr>
        <p:grpSpPr>
          <a:xfrm>
            <a:off x="3523757" y="3237980"/>
            <a:ext cx="1637968" cy="154942"/>
            <a:chOff x="238125" y="2506075"/>
            <a:chExt cx="7115411" cy="673075"/>
          </a:xfrm>
        </p:grpSpPr>
        <p:sp>
          <p:nvSpPr>
            <p:cNvPr id="9" name="Google Shape;8749;p90">
              <a:extLst>
                <a:ext uri="{FF2B5EF4-FFF2-40B4-BE49-F238E27FC236}">
                  <a16:creationId xmlns:a16="http://schemas.microsoft.com/office/drawing/2014/main" id="{8E4DBD82-3952-C698-ECDF-D275A4AEDCE5}"/>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50;p90">
              <a:extLst>
                <a:ext uri="{FF2B5EF4-FFF2-40B4-BE49-F238E27FC236}">
                  <a16:creationId xmlns:a16="http://schemas.microsoft.com/office/drawing/2014/main" id="{07974FB8-E05D-FED0-8A06-7A098F26F42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51;p90">
              <a:extLst>
                <a:ext uri="{FF2B5EF4-FFF2-40B4-BE49-F238E27FC236}">
                  <a16:creationId xmlns:a16="http://schemas.microsoft.com/office/drawing/2014/main" id="{A7858D51-0C3D-09A7-A60E-8F5A7D0FF6B2}"/>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52;p90">
              <a:extLst>
                <a:ext uri="{FF2B5EF4-FFF2-40B4-BE49-F238E27FC236}">
                  <a16:creationId xmlns:a16="http://schemas.microsoft.com/office/drawing/2014/main" id="{2C514602-367B-F2E2-8F8B-0CC40BB7030F}"/>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53;p90">
              <a:extLst>
                <a:ext uri="{FF2B5EF4-FFF2-40B4-BE49-F238E27FC236}">
                  <a16:creationId xmlns:a16="http://schemas.microsoft.com/office/drawing/2014/main" id="{3F8584B0-1311-9AFB-2D22-2B685DE1FA20}"/>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screenshot of a computer&#10;&#10;Description automatically generated with medium confidence">
            <a:extLst>
              <a:ext uri="{FF2B5EF4-FFF2-40B4-BE49-F238E27FC236}">
                <a16:creationId xmlns:a16="http://schemas.microsoft.com/office/drawing/2014/main" id="{86868CA0-C80C-6C56-A4ED-111E298AEC21}"/>
              </a:ext>
            </a:extLst>
          </p:cNvPr>
          <p:cNvPicPr>
            <a:picLocks noChangeAspect="1"/>
          </p:cNvPicPr>
          <p:nvPr/>
        </p:nvPicPr>
        <p:blipFill>
          <a:blip r:embed="rId3"/>
          <a:stretch>
            <a:fillRect/>
          </a:stretch>
        </p:blipFill>
        <p:spPr>
          <a:xfrm>
            <a:off x="5620244" y="2488609"/>
            <a:ext cx="1912786" cy="1653683"/>
          </a:xfrm>
          <a:prstGeom prst="rect">
            <a:avLst/>
          </a:prstGeom>
          <a:ln>
            <a:solidFill>
              <a:schemeClr val="tx1"/>
            </a:solidFill>
          </a:ln>
          <a:effectLst>
            <a:outerShdw blurRad="63500" sx="102000" sy="102000" algn="ctr" rotWithShape="0">
              <a:prstClr val="black">
                <a:alpha val="40000"/>
              </a:prstClr>
            </a:outerShdw>
          </a:effectLst>
        </p:spPr>
      </p:pic>
      <p:pic>
        <p:nvPicPr>
          <p:cNvPr id="17" name="Picture 16" descr="A screenshot of a computer&#10;&#10;Description automatically generated with medium confidence">
            <a:extLst>
              <a:ext uri="{FF2B5EF4-FFF2-40B4-BE49-F238E27FC236}">
                <a16:creationId xmlns:a16="http://schemas.microsoft.com/office/drawing/2014/main" id="{129BEEF3-3269-81CE-B233-1A691754C4B3}"/>
              </a:ext>
            </a:extLst>
          </p:cNvPr>
          <p:cNvPicPr>
            <a:picLocks noChangeAspect="1"/>
          </p:cNvPicPr>
          <p:nvPr/>
        </p:nvPicPr>
        <p:blipFill>
          <a:blip r:embed="rId4"/>
          <a:stretch>
            <a:fillRect/>
          </a:stretch>
        </p:blipFill>
        <p:spPr>
          <a:xfrm>
            <a:off x="1269971" y="2621971"/>
            <a:ext cx="1867062" cy="1386960"/>
          </a:xfrm>
          <a:prstGeom prst="rect">
            <a:avLst/>
          </a:prstGeom>
          <a:ln>
            <a:solidFill>
              <a:schemeClr val="tx1"/>
            </a:solid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9B6163AB-B25D-62EE-ECEF-1A126C303B57}"/>
              </a:ext>
            </a:extLst>
          </p:cNvPr>
          <p:cNvSpPr txBox="1"/>
          <p:nvPr/>
        </p:nvSpPr>
        <p:spPr>
          <a:xfrm>
            <a:off x="3478371" y="4026876"/>
            <a:ext cx="2736850" cy="230832"/>
          </a:xfrm>
          <a:prstGeom prst="rect">
            <a:avLst/>
          </a:prstGeom>
          <a:noFill/>
        </p:spPr>
        <p:txBody>
          <a:bodyPr wrap="square" rtlCol="0">
            <a:spAutoFit/>
          </a:bodyPr>
          <a:lstStyle/>
          <a:p>
            <a:r>
              <a:rPr lang="en-GB" sz="900" i="1">
                <a:latin typeface="Josefin Sans" pitchFamily="2" charset="0"/>
              </a:rPr>
              <a:t>Figure 6. Page Controller Class</a:t>
            </a:r>
          </a:p>
        </p:txBody>
      </p:sp>
    </p:spTree>
    <p:extLst>
      <p:ext uri="{BB962C8B-B14F-4D97-AF65-F5344CB8AC3E}">
        <p14:creationId xmlns:p14="http://schemas.microsoft.com/office/powerpoint/2010/main" val="1373428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Management and Maintenance</a:t>
            </a:r>
            <a:endParaRPr/>
          </a:p>
        </p:txBody>
      </p:sp>
      <p:sp>
        <p:nvSpPr>
          <p:cNvPr id="1745" name="Google Shape;1745;p82"/>
          <p:cNvSpPr txBox="1">
            <a:spLocks noGrp="1"/>
          </p:cNvSpPr>
          <p:nvPr>
            <p:ph type="subTitle" idx="1"/>
          </p:nvPr>
        </p:nvSpPr>
        <p:spPr>
          <a:xfrm>
            <a:off x="317241" y="1971935"/>
            <a:ext cx="4819910" cy="2365115"/>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1600"/>
              </a:spcBef>
              <a:spcAft>
                <a:spcPts val="0"/>
              </a:spcAft>
              <a:buClr>
                <a:schemeClr val="accent1"/>
              </a:buClr>
              <a:buSzPts val="1400"/>
              <a:buChar char="●"/>
            </a:pPr>
            <a:r>
              <a:rPr lang="en" sz="1400">
                <a:highlight>
                  <a:schemeClr val="lt1"/>
                </a:highlight>
                <a:uFill>
                  <a:noFill/>
                </a:uFill>
              </a:rPr>
              <a:t>Producing a maintenance and troubleshooting guide for the client.</a:t>
            </a:r>
          </a:p>
          <a:p>
            <a:pPr marL="457200" marR="50800" lvl="0" indent="-317500" rtl="0">
              <a:lnSpc>
                <a:spcPct val="100000"/>
              </a:lnSpc>
              <a:spcBef>
                <a:spcPts val="1600"/>
              </a:spcBef>
              <a:spcAft>
                <a:spcPts val="0"/>
              </a:spcAft>
              <a:buClr>
                <a:schemeClr val="accent1"/>
              </a:buClr>
              <a:buSzPts val="1400"/>
              <a:buChar char="●"/>
            </a:pPr>
            <a:r>
              <a:rPr lang="en" sz="1400">
                <a:highlight>
                  <a:schemeClr val="lt1"/>
                </a:highlight>
                <a:uFill>
                  <a:noFill/>
                </a:uFill>
              </a:rPr>
              <a:t>Demonstrate to client how to use admin side pages to manage the content of the website. </a:t>
            </a:r>
          </a:p>
          <a:p>
            <a:pPr marL="457200" marR="50800" lvl="0" indent="-317500" algn="l" rtl="0">
              <a:lnSpc>
                <a:spcPct val="100000"/>
              </a:lnSpc>
              <a:spcBef>
                <a:spcPts val="1600"/>
              </a:spcBef>
              <a:spcAft>
                <a:spcPts val="0"/>
              </a:spcAft>
              <a:buClr>
                <a:schemeClr val="accent1"/>
              </a:buClr>
              <a:buSzPts val="1400"/>
              <a:buChar char="●"/>
            </a:pPr>
            <a:endParaRPr lang="en-GB" sz="1400">
              <a:highlight>
                <a:schemeClr val="lt1"/>
              </a:highlight>
            </a:endParaRPr>
          </a:p>
        </p:txBody>
      </p:sp>
      <p:pic>
        <p:nvPicPr>
          <p:cNvPr id="1026" name="Picture 2" descr="The ultimate guide to choose a website maintenance partner">
            <a:extLst>
              <a:ext uri="{FF2B5EF4-FFF2-40B4-BE49-F238E27FC236}">
                <a16:creationId xmlns:a16="http://schemas.microsoft.com/office/drawing/2014/main" id="{8F0DEEBC-6F36-EBA1-1C69-B1A239E79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787" y="1971935"/>
            <a:ext cx="2950967" cy="16099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584B33-E808-7C5F-582D-33CD020D618D}"/>
              </a:ext>
            </a:extLst>
          </p:cNvPr>
          <p:cNvSpPr txBox="1"/>
          <p:nvPr/>
        </p:nvSpPr>
        <p:spPr>
          <a:xfrm>
            <a:off x="5283905" y="3590117"/>
            <a:ext cx="2672849" cy="369332"/>
          </a:xfrm>
          <a:prstGeom prst="rect">
            <a:avLst/>
          </a:prstGeom>
          <a:noFill/>
        </p:spPr>
        <p:txBody>
          <a:bodyPr wrap="square" rtlCol="0">
            <a:spAutoFit/>
          </a:bodyPr>
          <a:lstStyle/>
          <a:p>
            <a:r>
              <a:rPr lang="en-GB" sz="900" i="1">
                <a:latin typeface="Josefin Sans" pitchFamily="2" charset="0"/>
              </a:rPr>
              <a:t>Figure 7. Website maintenance illustration (Hakimi Solutions n.d.)</a:t>
            </a:r>
          </a:p>
        </p:txBody>
      </p:sp>
    </p:spTree>
    <p:extLst>
      <p:ext uri="{BB962C8B-B14F-4D97-AF65-F5344CB8AC3E}">
        <p14:creationId xmlns:p14="http://schemas.microsoft.com/office/powerpoint/2010/main" val="5284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4" y="476525"/>
            <a:ext cx="76504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 name="Subtitle 2">
            <a:extLst>
              <a:ext uri="{FF2B5EF4-FFF2-40B4-BE49-F238E27FC236}">
                <a16:creationId xmlns:a16="http://schemas.microsoft.com/office/drawing/2014/main" id="{EF8F9F22-40BC-B6BA-F8E8-098502E1644F}"/>
              </a:ext>
            </a:extLst>
          </p:cNvPr>
          <p:cNvSpPr>
            <a:spLocks noGrp="1"/>
          </p:cNvSpPr>
          <p:nvPr>
            <p:ph type="subTitle" idx="1"/>
          </p:nvPr>
        </p:nvSpPr>
        <p:spPr>
          <a:xfrm>
            <a:off x="713224" y="1348650"/>
            <a:ext cx="6834600" cy="2446200"/>
          </a:xfrm>
        </p:spPr>
        <p:txBody>
          <a:bodyPr/>
          <a:lstStyle/>
          <a:p>
            <a:pPr marL="114300" indent="0">
              <a:buNone/>
            </a:pPr>
            <a:r>
              <a:rPr lang="en-GB" sz="1000"/>
              <a:t>Graham, S. (2016). Person Holding a Pencil [Digital Image]. Available at: </a:t>
            </a:r>
            <a:r>
              <a:rPr lang="en-GB" sz="1000">
                <a:hlinkClick r:id="rId3"/>
              </a:rPr>
              <a:t>https://unsplash.com/photos/5fNmWej4tAA </a:t>
            </a:r>
            <a:r>
              <a:rPr lang="en-GB" sz="1000"/>
              <a:t>[Accessed 3 May 2023]</a:t>
            </a:r>
          </a:p>
          <a:p>
            <a:pPr marL="114300" indent="0">
              <a:buNone/>
            </a:pPr>
            <a:endParaRPr lang="en-GB" sz="1000"/>
          </a:p>
          <a:p>
            <a:pPr marL="114300" indent="0">
              <a:buNone/>
            </a:pPr>
            <a:r>
              <a:rPr lang="en-GB" sz="1000"/>
              <a:t>Google Cloud. Web hosting solutions. [online] Available at: </a:t>
            </a:r>
            <a:r>
              <a:rPr lang="en-GB" sz="1000">
                <a:hlinkClick r:id="rId4"/>
              </a:rPr>
              <a:t>https://cloud.google.com/solutions/web-hosting </a:t>
            </a:r>
            <a:r>
              <a:rPr lang="en-GB" sz="1000"/>
              <a:t>[Accessed 4 May 2023].</a:t>
            </a:r>
          </a:p>
          <a:p>
            <a:pPr marL="114300" indent="0">
              <a:buNone/>
            </a:pPr>
            <a:endParaRPr lang="en-GB" sz="1000"/>
          </a:p>
          <a:p>
            <a:pPr marL="114300" indent="0">
              <a:buNone/>
            </a:pPr>
            <a:r>
              <a:rPr lang="en-GB" sz="1000"/>
              <a:t>GoDaddy. Domain Names. [online] Available at: </a:t>
            </a:r>
            <a:r>
              <a:rPr lang="en-GB" sz="1000">
                <a:hlinkClick r:id="rId5"/>
              </a:rPr>
              <a:t>https://www.godaddy.com/en-uk </a:t>
            </a:r>
            <a:r>
              <a:rPr lang="en-GB" sz="1000"/>
              <a:t> [Accessed 4 May 2023].</a:t>
            </a:r>
          </a:p>
          <a:p>
            <a:pPr marL="114300" indent="0">
              <a:buNone/>
            </a:pPr>
            <a:endParaRPr lang="en-GB" sz="1000"/>
          </a:p>
          <a:p>
            <a:pPr marL="114300" indent="0">
              <a:buNone/>
            </a:pPr>
            <a:r>
              <a:rPr lang="en-GB" sz="1000"/>
              <a:t>Hakimi Solutions. (n.d.). A guide to choosing a website maintenance partner. [Blog post]. Available at:  </a:t>
            </a:r>
            <a:r>
              <a:rPr lang="en-GB" sz="1000">
                <a:hlinkClick r:id="rId6"/>
              </a:rPr>
              <a:t>https://hakimisolutions.com/blog/guide-to-choose-website-maintenance-partner/</a:t>
            </a:r>
            <a:r>
              <a:rPr lang="en-GB" sz="1000"/>
              <a:t> [Accessed 4 May 2023]</a:t>
            </a:r>
          </a:p>
          <a:p>
            <a:pPr marL="114300" indent="0">
              <a:buNone/>
            </a:pPr>
            <a:endParaRPr lang="en-GB" sz="1000"/>
          </a:p>
        </p:txBody>
      </p:sp>
    </p:spTree>
    <p:extLst>
      <p:ext uri="{BB962C8B-B14F-4D97-AF65-F5344CB8AC3E}">
        <p14:creationId xmlns:p14="http://schemas.microsoft.com/office/powerpoint/2010/main" val="222768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r>
              <a:rPr lang="en"/>
              <a:t>Purpose of the project</a:t>
            </a:r>
          </a:p>
        </p:txBody>
      </p:sp>
      <p:sp>
        <p:nvSpPr>
          <p:cNvPr id="1745" name="Google Shape;1745;p82"/>
          <p:cNvSpPr txBox="1">
            <a:spLocks noGrp="1"/>
          </p:cNvSpPr>
          <p:nvPr>
            <p:ph type="subTitle" idx="1"/>
          </p:nvPr>
        </p:nvSpPr>
        <p:spPr>
          <a:xfrm>
            <a:off x="225249" y="1431710"/>
            <a:ext cx="6834600" cy="24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
              <a:highlight>
                <a:srgbClr val="FFFFFF"/>
              </a:highlight>
              <a:uFill>
                <a:noFill/>
              </a:uFill>
            </a:endParaRPr>
          </a:p>
          <a:p>
            <a:pPr marR="50800" indent="-317500">
              <a:buClr>
                <a:schemeClr val="accent1"/>
              </a:buClr>
            </a:pPr>
            <a:r>
              <a:rPr lang="en" sz="1400">
                <a:highlight>
                  <a:srgbClr val="FFFFFF"/>
                </a:highlight>
                <a:uFill>
                  <a:noFill/>
                </a:uFill>
              </a:rPr>
              <a:t>The purpose of the project was also to help us gain experience in using the scrum framework that involved working in sprints, taking part in being the scrum master and using the scrum board. This enabled us to learn</a:t>
            </a:r>
            <a:r>
              <a:rPr lang="en" sz="1400">
                <a:solidFill>
                  <a:srgbClr val="000000"/>
                </a:solidFill>
                <a:highlight>
                  <a:srgbClr val="FFFFFF"/>
                </a:highlight>
                <a:uFill>
                  <a:noFill/>
                </a:uFill>
              </a:rPr>
              <a:t> to work in teams, communicate effectively, and manage tasks and deadlines</a:t>
            </a:r>
            <a:r>
              <a:rPr lang="en" sz="1400">
                <a:highlight>
                  <a:srgbClr val="FFFFFF"/>
                </a:highlight>
                <a:uFill>
                  <a:noFill/>
                </a:uFill>
              </a:rPr>
              <a:t>. It helped us gain</a:t>
            </a:r>
            <a:r>
              <a:rPr lang="en" sz="1400">
                <a:solidFill>
                  <a:srgbClr val="000000"/>
                </a:solidFill>
                <a:highlight>
                  <a:srgbClr val="FFFFFF"/>
                </a:highlight>
                <a:uFill>
                  <a:noFill/>
                </a:uFill>
              </a:rPr>
              <a:t> an understanding of the importance of feedback and the role it plays in project development.  </a:t>
            </a:r>
          </a:p>
          <a:p>
            <a:pPr marL="139700" marR="50800" indent="0">
              <a:buClr>
                <a:schemeClr val="accent1"/>
              </a:buClr>
              <a:buNone/>
            </a:pPr>
            <a:endParaRPr lang="en">
              <a:highlight>
                <a:srgbClr val="FFFFFF"/>
              </a:highlight>
              <a:uFill>
                <a:noFill/>
              </a:uFill>
            </a:endParaRPr>
          </a:p>
        </p:txBody>
      </p:sp>
    </p:spTree>
    <p:extLst>
      <p:ext uri="{BB962C8B-B14F-4D97-AF65-F5344CB8AC3E}">
        <p14:creationId xmlns:p14="http://schemas.microsoft.com/office/powerpoint/2010/main" val="16128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0"/>
          <p:cNvSpPr txBox="1">
            <a:spLocks noGrp="1"/>
          </p:cNvSpPr>
          <p:nvPr>
            <p:ph type="title"/>
          </p:nvPr>
        </p:nvSpPr>
        <p:spPr>
          <a:xfrm>
            <a:off x="5292000" y="2237328"/>
            <a:ext cx="3173400" cy="985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software architecture </a:t>
            </a:r>
          </a:p>
        </p:txBody>
      </p:sp>
      <p:sp>
        <p:nvSpPr>
          <p:cNvPr id="777" name="Google Shape;777;p60"/>
          <p:cNvSpPr txBox="1">
            <a:spLocks noGrp="1"/>
          </p:cNvSpPr>
          <p:nvPr>
            <p:ph type="title" idx="2"/>
          </p:nvPr>
        </p:nvSpPr>
        <p:spPr>
          <a:xfrm>
            <a:off x="5292001" y="1625200"/>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02</a:t>
            </a:r>
            <a:endParaRPr/>
          </a:p>
        </p:txBody>
      </p:sp>
      <p:sp>
        <p:nvSpPr>
          <p:cNvPr id="778" name="Google Shape;778;p60"/>
          <p:cNvSpPr/>
          <p:nvPr/>
        </p:nvSpPr>
        <p:spPr>
          <a:xfrm>
            <a:off x="5154" y="1582600"/>
            <a:ext cx="4267800" cy="2764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779" name="Google Shape;779;p60"/>
          <p:cNvPicPr preferRelativeResize="0"/>
          <p:nvPr/>
        </p:nvPicPr>
        <p:blipFill rotWithShape="1">
          <a:blip r:embed="rId3">
            <a:alphaModFix/>
          </a:blip>
          <a:srcRect l="7505" r="3351"/>
          <a:stretch/>
        </p:blipFill>
        <p:spPr>
          <a:xfrm>
            <a:off x="0" y="1026500"/>
            <a:ext cx="3777700" cy="3027251"/>
          </a:xfrm>
          <a:prstGeom prst="rect">
            <a:avLst/>
          </a:prstGeom>
          <a:noFill/>
          <a:ln>
            <a:noFill/>
          </a:ln>
        </p:spPr>
      </p:pic>
      <p:cxnSp>
        <p:nvCxnSpPr>
          <p:cNvPr id="780" name="Google Shape;780;p60">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781" name="Google Shape;781;p60">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782" name="Google Shape;782;p60"/>
          <p:cNvSpPr txBox="1">
            <a:spLocks noGrp="1"/>
          </p:cNvSpPr>
          <p:nvPr>
            <p:ph type="subTitle" idx="1"/>
          </p:nvPr>
        </p:nvSpPr>
        <p:spPr>
          <a:xfrm>
            <a:off x="5292000" y="3774601"/>
            <a:ext cx="30273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Rasheed Khoshnaw</a:t>
            </a:r>
            <a:endParaRPr/>
          </a:p>
        </p:txBody>
      </p:sp>
      <p:cxnSp>
        <p:nvCxnSpPr>
          <p:cNvPr id="783" name="Google Shape;783;p60"/>
          <p:cNvCxnSpPr/>
          <p:nvPr/>
        </p:nvCxnSpPr>
        <p:spPr>
          <a:xfrm>
            <a:off x="5039175" y="1625200"/>
            <a:ext cx="0" cy="296130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6" name="Google Shape;386;p47"/>
          <p:cNvSpPr txBox="1">
            <a:spLocks noGrp="1"/>
          </p:cNvSpPr>
          <p:nvPr>
            <p:ph type="subTitle" idx="1"/>
          </p:nvPr>
        </p:nvSpPr>
        <p:spPr>
          <a:xfrm>
            <a:off x="564505" y="1216710"/>
            <a:ext cx="6483900" cy="3326940"/>
          </a:xfrm>
          <a:prstGeom prst="rect">
            <a:avLst/>
          </a:prstGeom>
        </p:spPr>
        <p:txBody>
          <a:bodyPr spcFirstLastPara="1" wrap="square" lIns="91425" tIns="0" rIns="91425" bIns="91425" anchor="ctr" anchorCtr="0">
            <a:noAutofit/>
          </a:bodyPr>
          <a:lstStyle/>
          <a:p>
            <a:pPr indent="-330200"/>
            <a:r>
              <a:rPr lang="en-GB" sz="1600">
                <a:ea typeface="Calibri"/>
                <a:cs typeface="Calibri"/>
              </a:rPr>
              <a:t>Given the limited time due to the sprints format, we opted for something that we all had some experience with from our previous lectures.</a:t>
            </a:r>
            <a:endParaRPr lang="en-GB" sz="1600"/>
          </a:p>
          <a:p>
            <a:endParaRPr lang="en-GB" sz="1600"/>
          </a:p>
          <a:p>
            <a:endParaRPr lang="en-GB" sz="1600"/>
          </a:p>
          <a:p>
            <a:pPr indent="-330200"/>
            <a:r>
              <a:rPr lang="en-GB" sz="1600"/>
              <a:t>The client required a website that had either an admin control panel or some other easy way of uploading and editing blogs. As such, we needed a framework that could take inputs, show information from a database in a website HTML format, and allow for some form of login authentication.</a:t>
            </a:r>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r>
              <a:rPr lang="en"/>
              <a:t>Project Software Architecture</a:t>
            </a:r>
            <a:endParaRPr lang="en-US"/>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316091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r>
              <a:rPr lang="en-US"/>
              <a:t>Project Software Architecture</a:t>
            </a:r>
          </a:p>
        </p:txBody>
      </p:sp>
      <p:sp>
        <p:nvSpPr>
          <p:cNvPr id="1745" name="Google Shape;1745;p82"/>
          <p:cNvSpPr txBox="1">
            <a:spLocks noGrp="1"/>
          </p:cNvSpPr>
          <p:nvPr>
            <p:ph type="subTitle" idx="1"/>
          </p:nvPr>
        </p:nvSpPr>
        <p:spPr>
          <a:xfrm>
            <a:off x="538465" y="1045820"/>
            <a:ext cx="7055580" cy="2629080"/>
          </a:xfrm>
          <a:prstGeom prst="rect">
            <a:avLst/>
          </a:prstGeom>
        </p:spPr>
        <p:txBody>
          <a:bodyPr spcFirstLastPara="1" wrap="square" lIns="91425" tIns="91425" rIns="91425" bIns="91425" anchor="t" anchorCtr="0">
            <a:noAutofit/>
          </a:bodyPr>
          <a:lstStyle/>
          <a:p>
            <a:pPr marR="50800" indent="-317500">
              <a:spcBef>
                <a:spcPts val="1600"/>
              </a:spcBef>
              <a:buClr>
                <a:srgbClr val="FD0000"/>
              </a:buClr>
            </a:pPr>
            <a:r>
              <a:rPr lang="en" sz="1400">
                <a:highlight>
                  <a:srgbClr val="FFFFFF"/>
                </a:highlight>
                <a:uFill>
                  <a:noFill/>
                </a:uFill>
              </a:rPr>
              <a:t>Java Spring built with Gradle for its web and security dependencies. For the database we used MySQL Workbench and set the schemas up early on. </a:t>
            </a:r>
          </a:p>
          <a:p>
            <a:pPr marL="139700" marR="50800" indent="0">
              <a:spcBef>
                <a:spcPts val="1600"/>
              </a:spcBef>
              <a:buClr>
                <a:schemeClr val="accent1"/>
              </a:buClr>
              <a:buNone/>
            </a:pPr>
            <a:endParaRPr lang="en" sz="1400">
              <a:highlight>
                <a:srgbClr val="FFFFFF"/>
              </a:highlight>
              <a:uFill>
                <a:noFill/>
              </a:uFill>
            </a:endParaRPr>
          </a:p>
          <a:p>
            <a:pPr marR="50800" indent="-317500">
              <a:buClr>
                <a:schemeClr val="accent1"/>
              </a:buClr>
            </a:pPr>
            <a:r>
              <a:rPr lang="en" sz="1400">
                <a:highlight>
                  <a:schemeClr val="lt1"/>
                </a:highlight>
                <a:uFill>
                  <a:noFill/>
                </a:uFill>
              </a:rPr>
              <a:t>We used Model-View-Controller (MVC) with JSPs to display content from the </a:t>
            </a:r>
            <a:r>
              <a:rPr lang="en" sz="1400" err="1">
                <a:highlight>
                  <a:schemeClr val="lt1"/>
                </a:highlight>
                <a:uFill>
                  <a:noFill/>
                </a:uFill>
              </a:rPr>
              <a:t>refuge_db</a:t>
            </a:r>
            <a:r>
              <a:rPr lang="en" sz="1400">
                <a:highlight>
                  <a:schemeClr val="lt1"/>
                </a:highlight>
                <a:uFill>
                  <a:noFill/>
                </a:uFill>
              </a:rPr>
              <a:t> database into HTML pages.</a:t>
            </a:r>
            <a:endParaRPr lang="en" sz="1400"/>
          </a:p>
          <a:p>
            <a:pPr marR="50800" indent="-317500">
              <a:buClr>
                <a:schemeClr val="accent1"/>
              </a:buClr>
            </a:pPr>
            <a:endParaRPr lang="en" sz="1400">
              <a:highlight>
                <a:srgbClr val="FFFFFF"/>
              </a:highlight>
              <a:uFill>
                <a:noFill/>
              </a:uFill>
            </a:endParaRPr>
          </a:p>
          <a:p>
            <a:pPr marR="50800" indent="-317500">
              <a:buClr>
                <a:schemeClr val="accent1"/>
              </a:buClr>
            </a:pPr>
            <a:r>
              <a:rPr lang="en" sz="1400">
                <a:highlight>
                  <a:schemeClr val="lt1"/>
                </a:highlight>
                <a:uFill>
                  <a:noFill/>
                </a:uFill>
              </a:rPr>
              <a:t>Setup with GitLab took longer than anticipated but eventually once we found a workaround we had version control set up for our project and we carried on with this workflow till the end of the project.</a:t>
            </a:r>
            <a:endParaRPr lang="en" sz="1400"/>
          </a:p>
        </p:txBody>
      </p:sp>
      <p:pic>
        <p:nvPicPr>
          <p:cNvPr id="4" name="Picture 4" descr="MVC Diagram&#10;&#10;">
            <a:extLst>
              <a:ext uri="{FF2B5EF4-FFF2-40B4-BE49-F238E27FC236}">
                <a16:creationId xmlns:a16="http://schemas.microsoft.com/office/drawing/2014/main" id="{F371449A-203F-DD8D-4207-EFA28852DFD8}"/>
              </a:ext>
            </a:extLst>
          </p:cNvPr>
          <p:cNvPicPr>
            <a:picLocks noChangeAspect="1"/>
          </p:cNvPicPr>
          <p:nvPr/>
        </p:nvPicPr>
        <p:blipFill>
          <a:blip r:embed="rId3"/>
          <a:stretch>
            <a:fillRect/>
          </a:stretch>
        </p:blipFill>
        <p:spPr>
          <a:xfrm>
            <a:off x="0" y="3715685"/>
            <a:ext cx="3009900" cy="1430691"/>
          </a:xfrm>
          <a:prstGeom prst="rect">
            <a:avLst/>
          </a:prstGeom>
        </p:spPr>
      </p:pic>
    </p:spTree>
    <p:extLst>
      <p:ext uri="{BB962C8B-B14F-4D97-AF65-F5344CB8AC3E}">
        <p14:creationId xmlns:p14="http://schemas.microsoft.com/office/powerpoint/2010/main" val="53505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5"/>
          <p:cNvSpPr txBox="1">
            <a:spLocks noGrp="1"/>
          </p:cNvSpPr>
          <p:nvPr>
            <p:ph type="title"/>
          </p:nvPr>
        </p:nvSpPr>
        <p:spPr>
          <a:xfrm>
            <a:off x="925750" y="2333297"/>
            <a:ext cx="3288898" cy="1622095"/>
          </a:xfrm>
          <a:prstGeom prst="rect">
            <a:avLst/>
          </a:prstGeom>
        </p:spPr>
        <p:txBody>
          <a:bodyPr spcFirstLastPara="1" wrap="square" lIns="91425" tIns="91425" rIns="91425" bIns="91425" anchor="t" anchorCtr="0">
            <a:noAutofit/>
          </a:bodyPr>
          <a:lstStyle/>
          <a:p>
            <a:r>
              <a:rPr lang="en-GB" sz="2800"/>
              <a:t>Software Design Decisions</a:t>
            </a:r>
            <a:endParaRPr lang="en-US"/>
          </a:p>
        </p:txBody>
      </p:sp>
      <p:sp>
        <p:nvSpPr>
          <p:cNvPr id="859" name="Google Shape;859;p65"/>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a:t>03</a:t>
            </a:r>
            <a:endParaRPr/>
          </a:p>
        </p:txBody>
      </p:sp>
      <p:sp>
        <p:nvSpPr>
          <p:cNvPr id="860" name="Google Shape;860;p65"/>
          <p:cNvSpPr txBox="1">
            <a:spLocks noGrp="1"/>
          </p:cNvSpPr>
          <p:nvPr>
            <p:ph type="subTitle" idx="1"/>
          </p:nvPr>
        </p:nvSpPr>
        <p:spPr>
          <a:xfrm>
            <a:off x="925750" y="4235144"/>
            <a:ext cx="3027300" cy="5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Thomas Keegan</a:t>
            </a:r>
          </a:p>
        </p:txBody>
      </p:sp>
      <p:sp>
        <p:nvSpPr>
          <p:cNvPr id="861" name="Google Shape;861;p65"/>
          <p:cNvSpPr/>
          <p:nvPr/>
        </p:nvSpPr>
        <p:spPr>
          <a:xfrm>
            <a:off x="5628350" y="676950"/>
            <a:ext cx="3599400" cy="3538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863" name="Google Shape;863;p65">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864" name="Google Shape;864;p65">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a:extLst>
              <a:ext uri="{FF2B5EF4-FFF2-40B4-BE49-F238E27FC236}">
                <a16:creationId xmlns:a16="http://schemas.microsoft.com/office/drawing/2014/main" id="{2CFCDA47-0135-DF44-6117-321C4CE7FA19}"/>
              </a:ext>
            </a:extLst>
          </p:cNvPr>
          <p:cNvPicPr>
            <a:picLocks noChangeAspect="1"/>
          </p:cNvPicPr>
          <p:nvPr/>
        </p:nvPicPr>
        <p:blipFill rotWithShape="1">
          <a:blip r:embed="rId3"/>
          <a:srcRect l="4964" t="14719" r="4757" b="7212"/>
          <a:stretch/>
        </p:blipFill>
        <p:spPr>
          <a:xfrm>
            <a:off x="4313778" y="1228240"/>
            <a:ext cx="4830222" cy="24356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7"/>
          <p:cNvSpPr/>
          <p:nvPr/>
        </p:nvSpPr>
        <p:spPr>
          <a:xfrm>
            <a:off x="3884175" y="1467050"/>
            <a:ext cx="4430100" cy="2889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86" name="Google Shape;386;p47"/>
          <p:cNvSpPr txBox="1">
            <a:spLocks noGrp="1"/>
          </p:cNvSpPr>
          <p:nvPr>
            <p:ph type="subTitle" idx="1"/>
          </p:nvPr>
        </p:nvSpPr>
        <p:spPr>
          <a:xfrm>
            <a:off x="1410325" y="1727250"/>
            <a:ext cx="5264700" cy="2321100"/>
          </a:xfrm>
          <a:prstGeom prst="rect">
            <a:avLst/>
          </a:prstGeom>
        </p:spPr>
        <p:txBody>
          <a:bodyPr spcFirstLastPara="1" wrap="square" lIns="91425" tIns="0" rIns="91425" bIns="91425" anchor="ctr" anchorCtr="0">
            <a:noAutofit/>
          </a:bodyPr>
          <a:lstStyle/>
          <a:p>
            <a:pPr marL="0" indent="0">
              <a:buNone/>
            </a:pPr>
            <a:r>
              <a:rPr lang="en-US">
                <a:cs typeface="Arial"/>
              </a:rPr>
              <a:t>•When designing the website, we had multiple considerations:</a:t>
            </a:r>
            <a:endParaRPr lang="en-US"/>
          </a:p>
          <a:p>
            <a:pPr marL="457200" lvl="1" indent="0">
              <a:buNone/>
            </a:pPr>
            <a:r>
              <a:rPr lang="en-US"/>
              <a:t>•Audience – The website will be used mainly by refugees and so needs to be easily legible and easy to use</a:t>
            </a:r>
          </a:p>
          <a:p>
            <a:pPr marL="914400" lvl="2" indent="0">
              <a:buNone/>
            </a:pPr>
            <a:r>
              <a:rPr lang="en-US">
                <a:cs typeface="Arial"/>
              </a:rPr>
              <a:t>•Accessible – This links with our intended audience as it is important the website is accessible to all, in particular to refugees</a:t>
            </a:r>
            <a:endParaRPr lang="en-US"/>
          </a:p>
          <a:p>
            <a:pPr marL="457200" lvl="1" indent="0">
              <a:buNone/>
            </a:pPr>
            <a:r>
              <a:rPr lang="en-US"/>
              <a:t>•Secure – This was a concern of the client, as many refugees are fleeing persecution and so the website needs to be safe for them to use</a:t>
            </a:r>
          </a:p>
          <a:p>
            <a:pPr marL="0" indent="0">
              <a:buSzPts val="1100"/>
              <a:buFont typeface="Arial"/>
              <a:buNone/>
            </a:pPr>
            <a:endParaRPr lang="en-US"/>
          </a:p>
        </p:txBody>
      </p:sp>
      <p:sp>
        <p:nvSpPr>
          <p:cNvPr id="387" name="Google Shape;387;p4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Considerations</a:t>
            </a:r>
          </a:p>
        </p:txBody>
      </p:sp>
      <p:cxnSp>
        <p:nvCxnSpPr>
          <p:cNvPr id="388" name="Google Shape;388;p47">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89" name="Google Shape;389;p47">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2270301112"/>
      </p:ext>
    </p:extLst>
  </p:cSld>
  <p:clrMapOvr>
    <a:masterClrMapping/>
  </p:clrMapOvr>
</p:sld>
</file>

<file path=ppt/theme/theme1.xml><?xml version="1.0" encoding="utf-8"?>
<a:theme xmlns:a="http://schemas.openxmlformats.org/drawingml/2006/main" name="Macari Company Profile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31</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Macari Company Profile by Slidesgo</vt:lpstr>
      <vt:lpstr>Table of Contents</vt:lpstr>
      <vt:lpstr>01</vt:lpstr>
      <vt:lpstr>Purpose of the project</vt:lpstr>
      <vt:lpstr>Purpose of the project</vt:lpstr>
      <vt:lpstr>Project software architecture </vt:lpstr>
      <vt:lpstr>Project Software Architecture</vt:lpstr>
      <vt:lpstr>Project Software Architecture</vt:lpstr>
      <vt:lpstr>Software Design Decisions</vt:lpstr>
      <vt:lpstr>Considerations</vt:lpstr>
      <vt:lpstr>Considerations Continued…</vt:lpstr>
      <vt:lpstr>Application of Considerations</vt:lpstr>
      <vt:lpstr>Home Page</vt:lpstr>
      <vt:lpstr>Home Page Continued…</vt:lpstr>
      <vt:lpstr>About Us Page</vt:lpstr>
      <vt:lpstr>Blog Page</vt:lpstr>
      <vt:lpstr>A demonstration of key or interesting features</vt:lpstr>
      <vt:lpstr>Admin side management</vt:lpstr>
      <vt:lpstr>Email service</vt:lpstr>
      <vt:lpstr>05</vt:lpstr>
      <vt:lpstr>Communication Channels &amp; Strategies</vt:lpstr>
      <vt:lpstr>Communication Effectiveness</vt:lpstr>
      <vt:lpstr> Overall Impact on Project Success</vt:lpstr>
      <vt:lpstr>REFERENCES</vt:lpstr>
      <vt:lpstr>Something non-technical that you learned during the project </vt:lpstr>
      <vt:lpstr>Importance of Effective Communication </vt:lpstr>
      <vt:lpstr>Collaboration and Goal Setting</vt:lpstr>
      <vt:lpstr>Achieving Objectives Efficiently</vt:lpstr>
      <vt:lpstr>Realistic plans to take this project onwards </vt:lpstr>
      <vt:lpstr>Future Improvements &amp; Feature Expansion</vt:lpstr>
      <vt:lpstr>Future Improvements &amp; Feature Expansion</vt:lpstr>
      <vt:lpstr>Hosting &amp; Deployment</vt:lpstr>
      <vt:lpstr>Hosting &amp; Deployment</vt:lpstr>
      <vt:lpstr>Website Management and Maintenance</vt:lpstr>
      <vt:lpstr>Website Management and Maintenance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6 PRESENTATION</dc:title>
  <cp:revision>22</cp:revision>
  <dcterms:modified xsi:type="dcterms:W3CDTF">2023-05-05T12:09:35Z</dcterms:modified>
</cp:coreProperties>
</file>